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PT Sans Narrow"/>
      <p:regular r:id="rId32"/>
      <p:bold r:id="rId33"/>
    </p:embeddedFont>
    <p:embeddedFont>
      <p:font typeface="Merriweather"/>
      <p:regular r:id="rId34"/>
      <p:bold r:id="rId35"/>
      <p:italic r:id="rId36"/>
      <p:boldItalic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0A82CA3A-006E-4194-8E36-A6BA72B79792}">
  <a:tblStyle styleId="{0A82CA3A-006E-4194-8E36-A6BA72B7979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4.xml"/><Relationship Id="rId41" Type="http://schemas.openxmlformats.org/officeDocument/2006/relationships/font" Target="fonts/OpenSans-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PTSansNarrow-bold.fntdata"/><Relationship Id="rId10" Type="http://schemas.openxmlformats.org/officeDocument/2006/relationships/slide" Target="slides/slide4.xml"/><Relationship Id="rId32" Type="http://schemas.openxmlformats.org/officeDocument/2006/relationships/font" Target="fonts/PTSansNarrow-regular.fntdata"/><Relationship Id="rId13" Type="http://schemas.openxmlformats.org/officeDocument/2006/relationships/slide" Target="slides/slide7.xml"/><Relationship Id="rId35" Type="http://schemas.openxmlformats.org/officeDocument/2006/relationships/font" Target="fonts/Merriweather-bold.fntdata"/><Relationship Id="rId12" Type="http://schemas.openxmlformats.org/officeDocument/2006/relationships/slide" Target="slides/slide6.xml"/><Relationship Id="rId34" Type="http://schemas.openxmlformats.org/officeDocument/2006/relationships/font" Target="fonts/Merriweather-regular.fntdata"/><Relationship Id="rId15" Type="http://schemas.openxmlformats.org/officeDocument/2006/relationships/slide" Target="slides/slide9.xml"/><Relationship Id="rId37" Type="http://schemas.openxmlformats.org/officeDocument/2006/relationships/font" Target="fonts/Merriweather-boldItalic.fntdata"/><Relationship Id="rId14" Type="http://schemas.openxmlformats.org/officeDocument/2006/relationships/slide" Target="slides/slide8.xml"/><Relationship Id="rId36" Type="http://schemas.openxmlformats.org/officeDocument/2006/relationships/font" Target="fonts/Merriweather-italic.fntdata"/><Relationship Id="rId17" Type="http://schemas.openxmlformats.org/officeDocument/2006/relationships/slide" Target="slides/slide11.xml"/><Relationship Id="rId39" Type="http://schemas.openxmlformats.org/officeDocument/2006/relationships/font" Target="fonts/OpenSans-bold.fntdata"/><Relationship Id="rId16" Type="http://schemas.openxmlformats.org/officeDocument/2006/relationships/slide" Target="slides/slide10.xml"/><Relationship Id="rId38" Type="http://schemas.openxmlformats.org/officeDocument/2006/relationships/font" Target="fonts/OpenSans-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774bc860e6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74bc860e6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80244bd6e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80244bd6e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77700efa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7700efa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74bc860e6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74bc860e6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7700efa9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7700efa9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7767fd8a61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7767fd8a6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7767fd8a6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7767fd8a6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7767fd8a6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767fd8a6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774bc860e6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774bc860e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774bc860e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774bc860e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774bc860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774bc860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774bc860e6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774bc860e6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77700efa97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77700efa97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77700efa97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7700efa97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7767fd8a6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7767fd8a6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774bc860e6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774bc860e6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774bc860e6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774bc860e6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774bc860e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774bc860e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774bc860e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774bc860e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774bc860e6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74bc860e6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774bc860e6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74bc860e6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774bc860e6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774bc860e6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774bc860e6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74bc860e6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80244bd6e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80244bd6e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13.png"/><Relationship Id="rId5"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4.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arxiv.org/pdf/1703.03400.pdf" TargetMode="External"/><Relationship Id="rId4" Type="http://schemas.openxmlformats.org/officeDocument/2006/relationships/hyperlink" Target="https://arxiv.org/pdf/1806.02877.pdf" TargetMode="External"/><Relationship Id="rId5" Type="http://schemas.openxmlformats.org/officeDocument/2006/relationships/hyperlink" Target="https://arxiv.org/pdf/1905.00582.pdf" TargetMode="External"/><Relationship Id="rId6" Type="http://schemas.openxmlformats.org/officeDocument/2006/relationships/hyperlink" Target="https://www.mdpi.com/2076-3417/8/12/2610/htm" TargetMode="External"/><Relationship Id="rId7" Type="http://schemas.openxmlformats.org/officeDocument/2006/relationships/hyperlink" Target="https://hal-upec-upem.archives-ouvertes.fr/hal-01867298/documen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0.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kaggle.com/c/deepfake-detection-challenge/data"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drive.google.com/file/d/16fnp3OU4FGH0jZsBefZfYHXAvV5pCrgo/view" TargetMode="External"/><Relationship Id="rId4" Type="http://schemas.openxmlformats.org/officeDocument/2006/relationships/image" Target="../media/image1.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3"/>
          <p:cNvSpPr txBox="1"/>
          <p:nvPr>
            <p:ph type="title"/>
          </p:nvPr>
        </p:nvSpPr>
        <p:spPr>
          <a:xfrm>
            <a:off x="222625" y="1678850"/>
            <a:ext cx="4045200" cy="7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100"/>
              <a:t>Deep Fake Detection</a:t>
            </a:r>
            <a:endParaRPr sz="4100"/>
          </a:p>
        </p:txBody>
      </p:sp>
      <p:sp>
        <p:nvSpPr>
          <p:cNvPr id="67" name="Google Shape;67;p13"/>
          <p:cNvSpPr txBox="1"/>
          <p:nvPr>
            <p:ph idx="1" type="subTitle"/>
          </p:nvPr>
        </p:nvSpPr>
        <p:spPr>
          <a:xfrm>
            <a:off x="265500" y="2474150"/>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700">
                <a:solidFill>
                  <a:srgbClr val="000000"/>
                </a:solidFill>
                <a:latin typeface="Times New Roman"/>
                <a:ea typeface="Times New Roman"/>
                <a:cs typeface="Times New Roman"/>
                <a:sym typeface="Times New Roman"/>
              </a:rPr>
              <a:t>Adithi Loka </a:t>
            </a:r>
            <a:endParaRPr b="1" sz="17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r>
              <a:rPr b="1" lang="en-GB" sz="1700">
                <a:solidFill>
                  <a:srgbClr val="000000"/>
                </a:solidFill>
                <a:latin typeface="Times New Roman"/>
                <a:ea typeface="Times New Roman"/>
                <a:cs typeface="Times New Roman"/>
                <a:sym typeface="Times New Roman"/>
              </a:rPr>
              <a:t>Selvakumar Jayaraman </a:t>
            </a:r>
            <a:endParaRPr b="1" sz="17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r>
              <a:rPr b="1" lang="en-GB" sz="1700">
                <a:solidFill>
                  <a:srgbClr val="000000"/>
                </a:solidFill>
                <a:latin typeface="Times New Roman"/>
                <a:ea typeface="Times New Roman"/>
                <a:cs typeface="Times New Roman"/>
                <a:sym typeface="Times New Roman"/>
              </a:rPr>
              <a:t>Swayanshu Shanti Pragnya</a:t>
            </a:r>
            <a:endParaRPr b="1" sz="1700">
              <a:solidFill>
                <a:srgbClr val="000000"/>
              </a:solidFill>
              <a:latin typeface="Times New Roman"/>
              <a:ea typeface="Times New Roman"/>
              <a:cs typeface="Times New Roman"/>
              <a:sym typeface="Times New Roman"/>
            </a:endParaRPr>
          </a:p>
        </p:txBody>
      </p:sp>
      <p:sp>
        <p:nvSpPr>
          <p:cNvPr id="68" name="Google Shape;68;p13"/>
          <p:cNvSpPr txBox="1"/>
          <p:nvPr>
            <p:ph idx="2" type="body"/>
          </p:nvPr>
        </p:nvSpPr>
        <p:spPr>
          <a:xfrm>
            <a:off x="4928800" y="4639875"/>
            <a:ext cx="3837000" cy="2829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GB" sz="1050">
                <a:solidFill>
                  <a:srgbClr val="EFEFEF"/>
                </a:solidFill>
                <a:latin typeface="Merriweather"/>
                <a:ea typeface="Merriweather"/>
                <a:cs typeface="Merriweather"/>
                <a:sym typeface="Merriweather"/>
              </a:rPr>
              <a:t>Way to know what's factual or not: Detect and Compare</a:t>
            </a:r>
            <a:endParaRPr sz="1200">
              <a:solidFill>
                <a:srgbClr val="EFEFEF"/>
              </a:solidFill>
            </a:endParaRPr>
          </a:p>
        </p:txBody>
      </p:sp>
      <p:pic>
        <p:nvPicPr>
          <p:cNvPr id="69" name="Google Shape;69;p13"/>
          <p:cNvPicPr preferRelativeResize="0"/>
          <p:nvPr/>
        </p:nvPicPr>
        <p:blipFill>
          <a:blip r:embed="rId3">
            <a:alphaModFix/>
          </a:blip>
          <a:stretch>
            <a:fillRect/>
          </a:stretch>
        </p:blipFill>
        <p:spPr>
          <a:xfrm>
            <a:off x="6590906" y="0"/>
            <a:ext cx="2529243" cy="1422699"/>
          </a:xfrm>
          <a:prstGeom prst="rect">
            <a:avLst/>
          </a:prstGeom>
          <a:noFill/>
          <a:ln>
            <a:noFill/>
          </a:ln>
        </p:spPr>
      </p:pic>
      <p:pic>
        <p:nvPicPr>
          <p:cNvPr id="70" name="Google Shape;70;p13"/>
          <p:cNvPicPr preferRelativeResize="0"/>
          <p:nvPr/>
        </p:nvPicPr>
        <p:blipFill>
          <a:blip r:embed="rId4">
            <a:alphaModFix/>
          </a:blip>
          <a:stretch>
            <a:fillRect/>
          </a:stretch>
        </p:blipFill>
        <p:spPr>
          <a:xfrm>
            <a:off x="4572000" y="1166850"/>
            <a:ext cx="2682450" cy="1581124"/>
          </a:xfrm>
          <a:prstGeom prst="rect">
            <a:avLst/>
          </a:prstGeom>
          <a:noFill/>
          <a:ln>
            <a:noFill/>
          </a:ln>
        </p:spPr>
      </p:pic>
      <p:pic>
        <p:nvPicPr>
          <p:cNvPr id="71" name="Google Shape;71;p13"/>
          <p:cNvPicPr preferRelativeResize="0"/>
          <p:nvPr/>
        </p:nvPicPr>
        <p:blipFill>
          <a:blip r:embed="rId5">
            <a:alphaModFix/>
          </a:blip>
          <a:stretch>
            <a:fillRect/>
          </a:stretch>
        </p:blipFill>
        <p:spPr>
          <a:xfrm>
            <a:off x="6398375" y="2747975"/>
            <a:ext cx="2721775" cy="1612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Methodologies Explored</a:t>
            </a:r>
            <a:endParaRPr/>
          </a:p>
        </p:txBody>
      </p:sp>
      <p:sp>
        <p:nvSpPr>
          <p:cNvPr id="131" name="Google Shape;131;p22"/>
          <p:cNvSpPr txBox="1"/>
          <p:nvPr>
            <p:ph idx="1" type="body"/>
          </p:nvPr>
        </p:nvSpPr>
        <p:spPr>
          <a:xfrm>
            <a:off x="311700" y="1266325"/>
            <a:ext cx="8520600" cy="3773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Times New Roman"/>
              <a:buAutoNum type="arabicPeriod"/>
            </a:pPr>
            <a:r>
              <a:rPr lang="en-GB">
                <a:solidFill>
                  <a:srgbClr val="000000"/>
                </a:solidFill>
                <a:latin typeface="Times New Roman"/>
                <a:ea typeface="Times New Roman"/>
                <a:cs typeface="Times New Roman"/>
                <a:sym typeface="Times New Roman"/>
              </a:rPr>
              <a:t>CNN Classifier  </a:t>
            </a:r>
            <a:endParaRPr>
              <a:solidFill>
                <a:srgbClr val="000000"/>
              </a:solidFill>
              <a:latin typeface="Times New Roman"/>
              <a:ea typeface="Times New Roman"/>
              <a:cs typeface="Times New Roman"/>
              <a:sym typeface="Times New Roman"/>
            </a:endParaRPr>
          </a:p>
          <a:p>
            <a:pPr indent="-317500" lvl="1" marL="914400" rtl="0" algn="l">
              <a:spcBef>
                <a:spcPts val="1600"/>
              </a:spcBef>
              <a:spcAft>
                <a:spcPts val="0"/>
              </a:spcAft>
              <a:buClr>
                <a:srgbClr val="000000"/>
              </a:buClr>
              <a:buSzPts val="1400"/>
              <a:buFont typeface="Times New Roman"/>
              <a:buChar char="○"/>
            </a:pPr>
            <a:r>
              <a:rPr lang="en-GB">
                <a:solidFill>
                  <a:srgbClr val="000000"/>
                </a:solidFill>
                <a:latin typeface="Times New Roman"/>
                <a:ea typeface="Times New Roman"/>
                <a:cs typeface="Times New Roman"/>
                <a:sym typeface="Times New Roman"/>
              </a:rPr>
              <a:t>Paper based implementation: CGFace</a:t>
            </a:r>
            <a:endParaRPr>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Char char="○"/>
            </a:pPr>
            <a:r>
              <a:rPr lang="en-GB">
                <a:solidFill>
                  <a:srgbClr val="000000"/>
                </a:solidFill>
                <a:latin typeface="Times New Roman"/>
                <a:ea typeface="Times New Roman"/>
                <a:cs typeface="Times New Roman"/>
                <a:sym typeface="Times New Roman"/>
              </a:rPr>
              <a:t>Intuition is to learn dense facial features of a given image, and acquire knowledge to classify real and fake images. </a:t>
            </a:r>
            <a:endParaRPr>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Char char="○"/>
            </a:pPr>
            <a:r>
              <a:rPr lang="en-GB">
                <a:solidFill>
                  <a:srgbClr val="000000"/>
                </a:solidFill>
                <a:latin typeface="Times New Roman"/>
                <a:ea typeface="Times New Roman"/>
                <a:cs typeface="Times New Roman"/>
                <a:sym typeface="Times New Roman"/>
              </a:rPr>
              <a:t>Based on the classification made for a given image, we extend it to predict a full video by predicting all faces or sample of faces in the given video.</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AutoNum type="arabicPeriod"/>
            </a:pPr>
            <a:r>
              <a:rPr lang="en-GB">
                <a:solidFill>
                  <a:srgbClr val="000000"/>
                </a:solidFill>
                <a:latin typeface="Times New Roman"/>
                <a:ea typeface="Times New Roman"/>
                <a:cs typeface="Times New Roman"/>
                <a:sym typeface="Times New Roman"/>
              </a:rPr>
              <a:t>DCGAN </a:t>
            </a:r>
            <a:endParaRPr>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Char char="○"/>
            </a:pPr>
            <a:r>
              <a:rPr lang="en-GB">
                <a:solidFill>
                  <a:srgbClr val="000000"/>
                </a:solidFill>
                <a:latin typeface="Times New Roman"/>
                <a:ea typeface="Times New Roman"/>
                <a:cs typeface="Times New Roman"/>
                <a:sym typeface="Times New Roman"/>
              </a:rPr>
              <a:t>GAN is the novel technique for generating and discriminating fake images</a:t>
            </a:r>
            <a:endParaRPr>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Char char="○"/>
            </a:pPr>
            <a:r>
              <a:rPr lang="en-GB">
                <a:solidFill>
                  <a:srgbClr val="000000"/>
                </a:solidFill>
                <a:latin typeface="Times New Roman"/>
                <a:ea typeface="Times New Roman"/>
                <a:cs typeface="Times New Roman"/>
                <a:sym typeface="Times New Roman"/>
              </a:rPr>
              <a:t>We referred DCGAN paper and modified the network to match our image resolution with a aim to build discriminator that would classify real and fake images of our dataset</a:t>
            </a:r>
            <a:endParaRPr>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140250" y="6997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CGFace Model - CNN classifier</a:t>
            </a:r>
            <a:endParaRPr/>
          </a:p>
        </p:txBody>
      </p:sp>
      <p:sp>
        <p:nvSpPr>
          <p:cNvPr id="137" name="Google Shape;137;p23"/>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8" name="Google Shape;138;p23"/>
          <p:cNvPicPr preferRelativeResize="0"/>
          <p:nvPr/>
        </p:nvPicPr>
        <p:blipFill>
          <a:blip r:embed="rId3">
            <a:alphaModFix/>
          </a:blip>
          <a:stretch>
            <a:fillRect/>
          </a:stretch>
        </p:blipFill>
        <p:spPr>
          <a:xfrm>
            <a:off x="356000" y="777375"/>
            <a:ext cx="7380675" cy="4183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225975" y="1664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CGFace Model Explanation</a:t>
            </a:r>
            <a:endParaRPr/>
          </a:p>
        </p:txBody>
      </p:sp>
      <p:sp>
        <p:nvSpPr>
          <p:cNvPr id="144" name="Google Shape;144;p24"/>
          <p:cNvSpPr txBox="1"/>
          <p:nvPr>
            <p:ph idx="1" type="body"/>
          </p:nvPr>
        </p:nvSpPr>
        <p:spPr>
          <a:xfrm>
            <a:off x="311700" y="873800"/>
            <a:ext cx="8520600" cy="369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a:solidFill>
                  <a:srgbClr val="000000"/>
                </a:solidFill>
                <a:latin typeface="Times New Roman"/>
                <a:ea typeface="Times New Roman"/>
                <a:cs typeface="Times New Roman"/>
                <a:sym typeface="Times New Roman"/>
              </a:rPr>
              <a:t>What is CGFace?</a:t>
            </a:r>
            <a:r>
              <a:rPr lang="en-GB" sz="1500">
                <a:solidFill>
                  <a:srgbClr val="000000"/>
                </a:solidFill>
                <a:latin typeface="Times New Roman"/>
                <a:ea typeface="Times New Roman"/>
                <a:cs typeface="Times New Roman"/>
                <a:sym typeface="Times New Roman"/>
              </a:rPr>
              <a:t> It is a computer-generated face detection task by customizing the number of convolutional layers, so it performs well in detecting computer-generated face images. Adding to that an imbalanced framework (IF-CGFace) is created by altering CGFace’s layer structure to adjust to the imbalanced data issue by extracting features from CGFace layers and use them to train AdaBoost.</a:t>
            </a:r>
            <a:endParaRPr sz="1500">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rPr b="1" lang="en-GB" sz="1500">
                <a:solidFill>
                  <a:srgbClr val="000000"/>
                </a:solidFill>
                <a:latin typeface="Times New Roman"/>
                <a:ea typeface="Times New Roman"/>
                <a:cs typeface="Times New Roman"/>
                <a:sym typeface="Times New Roman"/>
              </a:rPr>
              <a:t>Batch Normalization</a:t>
            </a:r>
            <a:r>
              <a:rPr lang="en-GB" sz="1500">
                <a:solidFill>
                  <a:srgbClr val="000000"/>
                </a:solidFill>
                <a:latin typeface="Times New Roman"/>
                <a:ea typeface="Times New Roman"/>
                <a:cs typeface="Times New Roman"/>
                <a:sym typeface="Times New Roman"/>
              </a:rPr>
              <a:t>:  Before the fully connected layers, one batch normalization layer was added the reason was to improve optimization by introducing some noise into the network so that it can regularize the model besides the dropout layers.</a:t>
            </a:r>
            <a:endParaRPr sz="1500">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rPr b="1" lang="en-GB" sz="1500">
                <a:solidFill>
                  <a:srgbClr val="000000"/>
                </a:solidFill>
                <a:latin typeface="Times New Roman"/>
                <a:ea typeface="Times New Roman"/>
                <a:cs typeface="Times New Roman"/>
                <a:sym typeface="Times New Roman"/>
              </a:rPr>
              <a:t>O</a:t>
            </a:r>
            <a:r>
              <a:rPr b="1" lang="en-GB" sz="1500">
                <a:solidFill>
                  <a:srgbClr val="000000"/>
                </a:solidFill>
                <a:latin typeface="Times New Roman"/>
                <a:ea typeface="Times New Roman"/>
                <a:cs typeface="Times New Roman"/>
                <a:sym typeface="Times New Roman"/>
              </a:rPr>
              <a:t>ptimization algorithm</a:t>
            </a:r>
            <a:r>
              <a:rPr lang="en-GB" sz="1500">
                <a:solidFill>
                  <a:srgbClr val="000000"/>
                </a:solidFill>
                <a:latin typeface="Times New Roman"/>
                <a:ea typeface="Times New Roman"/>
                <a:cs typeface="Times New Roman"/>
                <a:sym typeface="Times New Roman"/>
              </a:rPr>
              <a:t>:Adam, </a:t>
            </a:r>
            <a:r>
              <a:rPr b="1" lang="en-GB" sz="1500">
                <a:solidFill>
                  <a:srgbClr val="000000"/>
                </a:solidFill>
                <a:latin typeface="Times New Roman"/>
                <a:ea typeface="Times New Roman"/>
                <a:cs typeface="Times New Roman"/>
                <a:sym typeface="Times New Roman"/>
              </a:rPr>
              <a:t>learning rate</a:t>
            </a:r>
            <a:r>
              <a:rPr lang="en-GB" sz="1500">
                <a:solidFill>
                  <a:srgbClr val="000000"/>
                </a:solidFill>
                <a:latin typeface="Times New Roman"/>
                <a:ea typeface="Times New Roman"/>
                <a:cs typeface="Times New Roman"/>
                <a:sym typeface="Times New Roman"/>
              </a:rPr>
              <a:t> : 0.001, </a:t>
            </a:r>
            <a:r>
              <a:rPr b="1" lang="en-GB" sz="1500">
                <a:solidFill>
                  <a:srgbClr val="000000"/>
                </a:solidFill>
                <a:latin typeface="Times New Roman"/>
                <a:ea typeface="Times New Roman"/>
                <a:cs typeface="Times New Roman"/>
                <a:sym typeface="Times New Roman"/>
              </a:rPr>
              <a:t>batch size</a:t>
            </a:r>
            <a:r>
              <a:rPr lang="en-GB" sz="1500">
                <a:solidFill>
                  <a:srgbClr val="000000"/>
                </a:solidFill>
                <a:latin typeface="Times New Roman"/>
                <a:ea typeface="Times New Roman"/>
                <a:cs typeface="Times New Roman"/>
                <a:sym typeface="Times New Roman"/>
              </a:rPr>
              <a:t>: 32, and 50 epochs</a:t>
            </a:r>
            <a:endParaRPr sz="1500">
              <a:solidFill>
                <a:srgbClr val="000000"/>
              </a:solidFill>
              <a:latin typeface="Times New Roman"/>
              <a:ea typeface="Times New Roman"/>
              <a:cs typeface="Times New Roman"/>
              <a:sym typeface="Times New Roman"/>
            </a:endParaRPr>
          </a:p>
          <a:p>
            <a:pPr indent="0" lvl="0" marL="0" rtl="0" algn="l">
              <a:spcBef>
                <a:spcPts val="1600"/>
              </a:spcBef>
              <a:spcAft>
                <a:spcPts val="1600"/>
              </a:spcAft>
              <a:buNone/>
            </a:pPr>
            <a:r>
              <a:t/>
            </a:r>
            <a:endParaRPr>
              <a:solidFill>
                <a:srgbClr val="000000"/>
              </a:solidFill>
            </a:endParaRPr>
          </a:p>
        </p:txBody>
      </p:sp>
      <p:pic>
        <p:nvPicPr>
          <p:cNvPr id="145" name="Google Shape;145;p24"/>
          <p:cNvPicPr preferRelativeResize="0"/>
          <p:nvPr/>
        </p:nvPicPr>
        <p:blipFill>
          <a:blip r:embed="rId3">
            <a:alphaModFix/>
          </a:blip>
          <a:stretch>
            <a:fillRect/>
          </a:stretch>
        </p:blipFill>
        <p:spPr>
          <a:xfrm>
            <a:off x="311700" y="3629675"/>
            <a:ext cx="5143500" cy="1019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5"/>
          <p:cNvSpPr txBox="1"/>
          <p:nvPr>
            <p:ph idx="4294967295" type="title"/>
          </p:nvPr>
        </p:nvSpPr>
        <p:spPr>
          <a:xfrm>
            <a:off x="145400" y="914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DCGAN</a:t>
            </a:r>
            <a:endParaRPr/>
          </a:p>
        </p:txBody>
      </p:sp>
      <p:pic>
        <p:nvPicPr>
          <p:cNvPr id="151" name="Google Shape;151;p25"/>
          <p:cNvPicPr preferRelativeResize="0"/>
          <p:nvPr/>
        </p:nvPicPr>
        <p:blipFill rotWithShape="1">
          <a:blip r:embed="rId3">
            <a:alphaModFix/>
          </a:blip>
          <a:srcRect b="0" l="1112" r="2119" t="0"/>
          <a:stretch/>
        </p:blipFill>
        <p:spPr>
          <a:xfrm>
            <a:off x="75000" y="1150425"/>
            <a:ext cx="9069002" cy="2889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6"/>
          <p:cNvSpPr txBox="1"/>
          <p:nvPr>
            <p:ph idx="4294967295" type="title"/>
          </p:nvPr>
        </p:nvSpPr>
        <p:spPr>
          <a:xfrm>
            <a:off x="177525" y="6995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Architectural</a:t>
            </a:r>
            <a:r>
              <a:rPr lang="en-GB"/>
              <a:t> Guidelines for </a:t>
            </a:r>
            <a:r>
              <a:rPr lang="en-GB"/>
              <a:t>DCGAN</a:t>
            </a:r>
            <a:endParaRPr/>
          </a:p>
        </p:txBody>
      </p:sp>
      <p:sp>
        <p:nvSpPr>
          <p:cNvPr id="157" name="Google Shape;157;p26"/>
          <p:cNvSpPr txBox="1"/>
          <p:nvPr/>
        </p:nvSpPr>
        <p:spPr>
          <a:xfrm>
            <a:off x="428625" y="835775"/>
            <a:ext cx="76938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latin typeface="Times New Roman"/>
                <a:ea typeface="Times New Roman"/>
                <a:cs typeface="Times New Roman"/>
                <a:sym typeface="Times New Roman"/>
              </a:rPr>
              <a:t>Methods for </a:t>
            </a:r>
            <a:r>
              <a:rPr lang="en-GB" sz="1600">
                <a:latin typeface="Times New Roman"/>
                <a:ea typeface="Times New Roman"/>
                <a:cs typeface="Times New Roman"/>
                <a:sym typeface="Times New Roman"/>
              </a:rPr>
              <a:t>Deep Convolutional GANs </a:t>
            </a:r>
            <a:endParaRPr sz="1600">
              <a:latin typeface="Times New Roman"/>
              <a:ea typeface="Times New Roman"/>
              <a:cs typeface="Times New Roman"/>
              <a:sym typeface="Times New Roman"/>
            </a:endParaRPr>
          </a:p>
          <a:p>
            <a:pPr indent="0" lvl="0" marL="457200" rtl="0" algn="l">
              <a:spcBef>
                <a:spcPts val="0"/>
              </a:spcBef>
              <a:spcAft>
                <a:spcPts val="0"/>
              </a:spcAft>
              <a:buNone/>
            </a:pPr>
            <a:r>
              <a:t/>
            </a:r>
            <a:endParaRPr sz="16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GB" sz="1500">
                <a:latin typeface="Times New Roman"/>
                <a:ea typeface="Times New Roman"/>
                <a:cs typeface="Times New Roman"/>
                <a:sym typeface="Times New Roman"/>
              </a:rPr>
              <a:t>Replace any pooling layers with strided convolutions (discriminator) and fractional-strided convolutions (generator). </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GB" sz="1500">
                <a:latin typeface="Times New Roman"/>
                <a:ea typeface="Times New Roman"/>
                <a:cs typeface="Times New Roman"/>
                <a:sym typeface="Times New Roman"/>
              </a:rPr>
              <a:t>Use batchnorm in both the generator and the discriminator. </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GB" sz="1500">
                <a:latin typeface="Times New Roman"/>
                <a:ea typeface="Times New Roman"/>
                <a:cs typeface="Times New Roman"/>
                <a:sym typeface="Times New Roman"/>
              </a:rPr>
              <a:t>Remove fully connected hidden layers for deeper architectures.</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GB" sz="1500">
                <a:latin typeface="Times New Roman"/>
                <a:ea typeface="Times New Roman"/>
                <a:cs typeface="Times New Roman"/>
                <a:sym typeface="Times New Roman"/>
              </a:rPr>
              <a:t>Use ReLU activation in generator for all layers except for the output, which uses Tanh.</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GB" sz="1500">
                <a:latin typeface="Times New Roman"/>
                <a:ea typeface="Times New Roman"/>
                <a:cs typeface="Times New Roman"/>
                <a:sym typeface="Times New Roman"/>
              </a:rPr>
              <a:t>Use LeakyReLU activation in the discriminator for all layers.</a:t>
            </a:r>
            <a:endParaRPr sz="1500">
              <a:latin typeface="Times New Roman"/>
              <a:ea typeface="Times New Roman"/>
              <a:cs typeface="Times New Roman"/>
              <a:sym typeface="Times New Roman"/>
            </a:endParaRPr>
          </a:p>
        </p:txBody>
      </p:sp>
      <p:pic>
        <p:nvPicPr>
          <p:cNvPr id="158" name="Google Shape;158;p26"/>
          <p:cNvPicPr preferRelativeResize="0"/>
          <p:nvPr/>
        </p:nvPicPr>
        <p:blipFill>
          <a:blip r:embed="rId3">
            <a:alphaModFix/>
          </a:blip>
          <a:stretch>
            <a:fillRect/>
          </a:stretch>
        </p:blipFill>
        <p:spPr>
          <a:xfrm>
            <a:off x="1007275" y="3011100"/>
            <a:ext cx="6171024" cy="2076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7"/>
          <p:cNvSpPr txBox="1"/>
          <p:nvPr>
            <p:ph type="title"/>
          </p:nvPr>
        </p:nvSpPr>
        <p:spPr>
          <a:xfrm>
            <a:off x="215250" y="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DCGAN - Implementation</a:t>
            </a:r>
            <a:endParaRPr/>
          </a:p>
        </p:txBody>
      </p:sp>
      <p:sp>
        <p:nvSpPr>
          <p:cNvPr id="164" name="Google Shape;164;p27"/>
          <p:cNvSpPr txBox="1"/>
          <p:nvPr>
            <p:ph idx="1" type="body"/>
          </p:nvPr>
        </p:nvSpPr>
        <p:spPr>
          <a:xfrm>
            <a:off x="215250" y="707400"/>
            <a:ext cx="8520600" cy="33027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We modified the architecture with different kernel sizes and number of kernels, for processing the face image that we have of size 84*84*3.</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Generator: We gave a 100 dimension noise vector, this was based on other research papers that have successfully implemented GAN’s and other variants of GANS</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Discriminator</a:t>
            </a:r>
            <a:r>
              <a:rPr lang="en-GB" sz="1700">
                <a:solidFill>
                  <a:srgbClr val="000000"/>
                </a:solidFill>
                <a:latin typeface="Times New Roman"/>
                <a:ea typeface="Times New Roman"/>
                <a:cs typeface="Times New Roman"/>
                <a:sym typeface="Times New Roman"/>
              </a:rPr>
              <a:t>: We built it to accept the 84*84*3 image with 2 convolution layers, and a fully connected layer activated by Leaky ReLu to make prediction. Zero means fake and one means real.</a:t>
            </a:r>
            <a:endParaRPr sz="1700">
              <a:solidFill>
                <a:srgbClr val="000000"/>
              </a:solidFill>
              <a:latin typeface="Times New Roman"/>
              <a:ea typeface="Times New Roman"/>
              <a:cs typeface="Times New Roman"/>
              <a:sym typeface="Times New Roman"/>
            </a:endParaRPr>
          </a:p>
        </p:txBody>
      </p:sp>
      <p:pic>
        <p:nvPicPr>
          <p:cNvPr id="165" name="Google Shape;165;p27"/>
          <p:cNvPicPr preferRelativeResize="0"/>
          <p:nvPr/>
        </p:nvPicPr>
        <p:blipFill>
          <a:blip r:embed="rId3">
            <a:alphaModFix/>
          </a:blip>
          <a:stretch>
            <a:fillRect/>
          </a:stretch>
        </p:blipFill>
        <p:spPr>
          <a:xfrm>
            <a:off x="4029075" y="2657475"/>
            <a:ext cx="5057775" cy="2354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102300" y="0"/>
            <a:ext cx="44187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Generator</a:t>
            </a:r>
            <a:endParaRPr/>
          </a:p>
        </p:txBody>
      </p:sp>
      <p:sp>
        <p:nvSpPr>
          <p:cNvPr id="171" name="Google Shape;171;p28"/>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2" name="Google Shape;172;p28"/>
          <p:cNvPicPr preferRelativeResize="0"/>
          <p:nvPr/>
        </p:nvPicPr>
        <p:blipFill>
          <a:blip r:embed="rId3">
            <a:alphaModFix/>
          </a:blip>
          <a:stretch>
            <a:fillRect/>
          </a:stretch>
        </p:blipFill>
        <p:spPr>
          <a:xfrm>
            <a:off x="72700" y="777375"/>
            <a:ext cx="4657576" cy="4136000"/>
          </a:xfrm>
          <a:prstGeom prst="rect">
            <a:avLst/>
          </a:prstGeom>
          <a:noFill/>
          <a:ln>
            <a:noFill/>
          </a:ln>
        </p:spPr>
      </p:pic>
      <p:sp>
        <p:nvSpPr>
          <p:cNvPr id="173" name="Google Shape;173;p28"/>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74" name="Google Shape;174;p28"/>
          <p:cNvSpPr txBox="1"/>
          <p:nvPr>
            <p:ph type="title"/>
          </p:nvPr>
        </p:nvSpPr>
        <p:spPr>
          <a:xfrm>
            <a:off x="4730275" y="69975"/>
            <a:ext cx="44187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Discriminator</a:t>
            </a:r>
            <a:endParaRPr/>
          </a:p>
        </p:txBody>
      </p:sp>
      <p:pic>
        <p:nvPicPr>
          <p:cNvPr id="175" name="Google Shape;175;p28"/>
          <p:cNvPicPr preferRelativeResize="0"/>
          <p:nvPr/>
        </p:nvPicPr>
        <p:blipFill>
          <a:blip r:embed="rId4">
            <a:alphaModFix/>
          </a:blip>
          <a:stretch>
            <a:fillRect/>
          </a:stretch>
        </p:blipFill>
        <p:spPr>
          <a:xfrm>
            <a:off x="4730275" y="777375"/>
            <a:ext cx="4292276" cy="39801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11700" y="2307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 that we could not implement</a:t>
            </a:r>
            <a:endParaRPr/>
          </a:p>
        </p:txBody>
      </p:sp>
      <p:sp>
        <p:nvSpPr>
          <p:cNvPr id="181" name="Google Shape;181;p29"/>
          <p:cNvSpPr txBox="1"/>
          <p:nvPr>
            <p:ph idx="1" type="body"/>
          </p:nvPr>
        </p:nvSpPr>
        <p:spPr>
          <a:xfrm>
            <a:off x="311700" y="1266325"/>
            <a:ext cx="8520600" cy="3641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980000"/>
              </a:buClr>
              <a:buSzPts val="1400"/>
              <a:buFont typeface="Times New Roman"/>
              <a:buChar char="❏"/>
            </a:pPr>
            <a:r>
              <a:rPr b="1" lang="en-GB" sz="1400">
                <a:solidFill>
                  <a:srgbClr val="000000"/>
                </a:solidFill>
                <a:latin typeface="Times New Roman"/>
                <a:ea typeface="Times New Roman"/>
                <a:cs typeface="Times New Roman"/>
                <a:sym typeface="Times New Roman"/>
              </a:rPr>
              <a:t>Meta learning based CNN classifier</a:t>
            </a:r>
            <a:endParaRPr b="1" sz="1400">
              <a:solidFill>
                <a:srgbClr val="000000"/>
              </a:solidFill>
              <a:latin typeface="Times New Roman"/>
              <a:ea typeface="Times New Roman"/>
              <a:cs typeface="Times New Roman"/>
              <a:sym typeface="Times New Roman"/>
            </a:endParaRPr>
          </a:p>
          <a:p>
            <a:pPr indent="-317500" lvl="0" marL="457200" rtl="0" algn="l">
              <a:spcBef>
                <a:spcPts val="100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We hoped that we could build a MAML based CNN classifier that uses previous knowledge of similar tasks, learnt during meta training process and could generalize well to the new task with lesser samples.</a:t>
            </a:r>
            <a:endParaRPr sz="1400">
              <a:solidFill>
                <a:srgbClr val="000000"/>
              </a:solidFill>
              <a:latin typeface="Times New Roman"/>
              <a:ea typeface="Times New Roman"/>
              <a:cs typeface="Times New Roman"/>
              <a:sym typeface="Times New Roman"/>
            </a:endParaRPr>
          </a:p>
          <a:p>
            <a:pPr indent="-317500" lvl="0" marL="457200" rtl="0" algn="l">
              <a:spcBef>
                <a:spcPts val="100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We tried different dataset as similar tasks - </a:t>
            </a:r>
            <a:r>
              <a:rPr b="1" lang="en-GB" sz="1400">
                <a:solidFill>
                  <a:srgbClr val="000000"/>
                </a:solidFill>
                <a:latin typeface="Times New Roman"/>
                <a:ea typeface="Times New Roman"/>
                <a:cs typeface="Times New Roman"/>
                <a:sym typeface="Times New Roman"/>
              </a:rPr>
              <a:t>Male vs Female</a:t>
            </a:r>
            <a:r>
              <a:rPr lang="en-GB" sz="1400">
                <a:solidFill>
                  <a:srgbClr val="000000"/>
                </a:solidFill>
                <a:latin typeface="Times New Roman"/>
                <a:ea typeface="Times New Roman"/>
                <a:cs typeface="Times New Roman"/>
                <a:sym typeface="Times New Roman"/>
              </a:rPr>
              <a:t>, </a:t>
            </a:r>
            <a:r>
              <a:rPr b="1" lang="en-GB" sz="1400">
                <a:solidFill>
                  <a:srgbClr val="000000"/>
                </a:solidFill>
                <a:latin typeface="Times New Roman"/>
                <a:ea typeface="Times New Roman"/>
                <a:cs typeface="Times New Roman"/>
                <a:sym typeface="Times New Roman"/>
              </a:rPr>
              <a:t>Human vs Horse</a:t>
            </a:r>
            <a:r>
              <a:rPr lang="en-GB" sz="1400">
                <a:solidFill>
                  <a:srgbClr val="000000"/>
                </a:solidFill>
                <a:latin typeface="Times New Roman"/>
                <a:ea typeface="Times New Roman"/>
                <a:cs typeface="Times New Roman"/>
                <a:sym typeface="Times New Roman"/>
              </a:rPr>
              <a:t>, etc., in a hope that model will learn facial features and it would be easy to adapt to </a:t>
            </a:r>
            <a:r>
              <a:rPr b="1" lang="en-GB" sz="1400">
                <a:solidFill>
                  <a:srgbClr val="000000"/>
                </a:solidFill>
                <a:latin typeface="Times New Roman"/>
                <a:ea typeface="Times New Roman"/>
                <a:cs typeface="Times New Roman"/>
                <a:sym typeface="Times New Roman"/>
              </a:rPr>
              <a:t>Real vs Fake class</a:t>
            </a:r>
            <a:r>
              <a:rPr lang="en-GB" sz="1400">
                <a:solidFill>
                  <a:srgbClr val="000000"/>
                </a:solidFill>
                <a:latin typeface="Times New Roman"/>
                <a:ea typeface="Times New Roman"/>
                <a:cs typeface="Times New Roman"/>
                <a:sym typeface="Times New Roman"/>
              </a:rPr>
              <a:t>. </a:t>
            </a:r>
            <a:endParaRPr sz="1400">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rPr b="1" lang="en-GB" sz="1400">
                <a:solidFill>
                  <a:srgbClr val="000000"/>
                </a:solidFill>
                <a:latin typeface="Times New Roman"/>
                <a:ea typeface="Times New Roman"/>
                <a:cs typeface="Times New Roman"/>
                <a:sym typeface="Times New Roman"/>
              </a:rPr>
              <a:t>Problem?</a:t>
            </a:r>
            <a:endParaRPr b="1" sz="1400">
              <a:solidFill>
                <a:srgbClr val="000000"/>
              </a:solidFill>
              <a:latin typeface="Times New Roman"/>
              <a:ea typeface="Times New Roman"/>
              <a:cs typeface="Times New Roman"/>
              <a:sym typeface="Times New Roman"/>
            </a:endParaRPr>
          </a:p>
          <a:p>
            <a:pPr indent="-317500" lvl="0" marL="457200" rtl="0" algn="l">
              <a:spcBef>
                <a:spcPts val="1600"/>
              </a:spcBef>
              <a:spcAft>
                <a:spcPts val="160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We could not find much of data, and so we did not see much of improvement in meta learning. Finally we modified entire imagenet dataset as 2-way for meta training process(even though it does not have human features) in a hope that model would learn binary classification of images and it could be extended. But it did not work well too, it was memory extensive and the vm instance terminated many times during training. </a:t>
            </a:r>
            <a:endParaRPr sz="14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0"/>
          <p:cNvSpPr txBox="1"/>
          <p:nvPr>
            <p:ph idx="4294967295" type="title"/>
          </p:nvPr>
        </p:nvSpPr>
        <p:spPr>
          <a:xfrm>
            <a:off x="311700" y="1021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MAML Algorithm</a:t>
            </a:r>
            <a:endParaRPr/>
          </a:p>
        </p:txBody>
      </p:sp>
      <p:pic>
        <p:nvPicPr>
          <p:cNvPr id="187" name="Google Shape;187;p30"/>
          <p:cNvPicPr preferRelativeResize="0"/>
          <p:nvPr/>
        </p:nvPicPr>
        <p:blipFill>
          <a:blip r:embed="rId3">
            <a:alphaModFix/>
          </a:blip>
          <a:stretch>
            <a:fillRect/>
          </a:stretch>
        </p:blipFill>
        <p:spPr>
          <a:xfrm>
            <a:off x="373325" y="1110475"/>
            <a:ext cx="4873060" cy="3877175"/>
          </a:xfrm>
          <a:prstGeom prst="rect">
            <a:avLst/>
          </a:prstGeom>
          <a:noFill/>
          <a:ln>
            <a:noFill/>
          </a:ln>
        </p:spPr>
      </p:pic>
      <p:pic>
        <p:nvPicPr>
          <p:cNvPr id="188" name="Google Shape;188;p30"/>
          <p:cNvPicPr preferRelativeResize="0"/>
          <p:nvPr/>
        </p:nvPicPr>
        <p:blipFill>
          <a:blip r:embed="rId4">
            <a:alphaModFix/>
          </a:blip>
          <a:stretch>
            <a:fillRect/>
          </a:stretch>
        </p:blipFill>
        <p:spPr>
          <a:xfrm>
            <a:off x="5473785" y="2794275"/>
            <a:ext cx="3592815" cy="214071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31"/>
          <p:cNvSpPr txBox="1"/>
          <p:nvPr>
            <p:ph type="title"/>
          </p:nvPr>
        </p:nvSpPr>
        <p:spPr>
          <a:xfrm>
            <a:off x="150975" y="6997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Tools</a:t>
            </a:r>
            <a:endParaRPr/>
          </a:p>
        </p:txBody>
      </p:sp>
      <p:sp>
        <p:nvSpPr>
          <p:cNvPr id="194" name="Google Shape;194;p31"/>
          <p:cNvSpPr txBox="1"/>
          <p:nvPr>
            <p:ph idx="1" type="body"/>
          </p:nvPr>
        </p:nvSpPr>
        <p:spPr>
          <a:xfrm>
            <a:off x="311700" y="846525"/>
            <a:ext cx="8520600" cy="372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AutoNum type="arabicPeriod"/>
            </a:pPr>
            <a:r>
              <a:rPr b="1" lang="en-GB">
                <a:solidFill>
                  <a:srgbClr val="000000"/>
                </a:solidFill>
                <a:latin typeface="Times New Roman"/>
                <a:ea typeface="Times New Roman"/>
                <a:cs typeface="Times New Roman"/>
                <a:sym typeface="Times New Roman"/>
              </a:rPr>
              <a:t>Python - </a:t>
            </a:r>
            <a:r>
              <a:rPr lang="en-GB">
                <a:solidFill>
                  <a:srgbClr val="000000"/>
                </a:solidFill>
                <a:latin typeface="Times New Roman"/>
                <a:ea typeface="Times New Roman"/>
                <a:cs typeface="Times New Roman"/>
                <a:sym typeface="Times New Roman"/>
              </a:rPr>
              <a:t>Programming language</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AutoNum type="arabicPeriod"/>
            </a:pPr>
            <a:r>
              <a:rPr b="1" lang="en-GB">
                <a:solidFill>
                  <a:srgbClr val="000000"/>
                </a:solidFill>
                <a:latin typeface="Times New Roman"/>
                <a:ea typeface="Times New Roman"/>
                <a:cs typeface="Times New Roman"/>
                <a:sym typeface="Times New Roman"/>
              </a:rPr>
              <a:t>Dlib, Facenet, MTCNN </a:t>
            </a:r>
            <a:r>
              <a:rPr lang="en-GB">
                <a:solidFill>
                  <a:srgbClr val="000000"/>
                </a:solidFill>
                <a:latin typeface="Times New Roman"/>
                <a:ea typeface="Times New Roman"/>
                <a:cs typeface="Times New Roman"/>
                <a:sym typeface="Times New Roman"/>
              </a:rPr>
              <a:t>- Face detection</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AutoNum type="arabicPeriod"/>
            </a:pPr>
            <a:r>
              <a:rPr b="1" lang="en-GB">
                <a:solidFill>
                  <a:srgbClr val="000000"/>
                </a:solidFill>
                <a:latin typeface="Times New Roman"/>
                <a:ea typeface="Times New Roman"/>
                <a:cs typeface="Times New Roman"/>
                <a:sym typeface="Times New Roman"/>
              </a:rPr>
              <a:t>CV2 </a:t>
            </a:r>
            <a:r>
              <a:rPr lang="en-GB">
                <a:solidFill>
                  <a:srgbClr val="000000"/>
                </a:solidFill>
                <a:latin typeface="Times New Roman"/>
                <a:ea typeface="Times New Roman"/>
                <a:cs typeface="Times New Roman"/>
                <a:sym typeface="Times New Roman"/>
              </a:rPr>
              <a:t>- Image and Video processing</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AutoNum type="arabicPeriod"/>
            </a:pPr>
            <a:r>
              <a:rPr b="1" lang="en-GB">
                <a:solidFill>
                  <a:srgbClr val="000000"/>
                </a:solidFill>
                <a:latin typeface="Times New Roman"/>
                <a:ea typeface="Times New Roman"/>
                <a:cs typeface="Times New Roman"/>
                <a:sym typeface="Times New Roman"/>
              </a:rPr>
              <a:t>Tensorflow - </a:t>
            </a:r>
            <a:r>
              <a:rPr lang="en-GB">
                <a:solidFill>
                  <a:srgbClr val="000000"/>
                </a:solidFill>
                <a:latin typeface="Times New Roman"/>
                <a:ea typeface="Times New Roman"/>
                <a:cs typeface="Times New Roman"/>
                <a:sym typeface="Times New Roman"/>
              </a:rPr>
              <a:t>Deep learning library</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AutoNum type="arabicPeriod"/>
            </a:pPr>
            <a:r>
              <a:rPr b="1" lang="en-GB">
                <a:solidFill>
                  <a:srgbClr val="000000"/>
                </a:solidFill>
                <a:latin typeface="Times New Roman"/>
                <a:ea typeface="Times New Roman"/>
                <a:cs typeface="Times New Roman"/>
                <a:sym typeface="Times New Roman"/>
              </a:rPr>
              <a:t>Keras </a:t>
            </a:r>
            <a:r>
              <a:rPr lang="en-GB">
                <a:solidFill>
                  <a:srgbClr val="000000"/>
                </a:solidFill>
                <a:latin typeface="Times New Roman"/>
                <a:ea typeface="Times New Roman"/>
                <a:cs typeface="Times New Roman"/>
                <a:sym typeface="Times New Roman"/>
              </a:rPr>
              <a:t>- Deep learning library</a:t>
            </a:r>
            <a:endParaRPr>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rPr b="1" lang="en-GB">
                <a:solidFill>
                  <a:srgbClr val="000000"/>
                </a:solidFill>
                <a:latin typeface="Times New Roman"/>
                <a:ea typeface="Times New Roman"/>
                <a:cs typeface="Times New Roman"/>
                <a:sym typeface="Times New Roman"/>
              </a:rPr>
              <a:t>Machine configuration for training:</a:t>
            </a:r>
            <a:r>
              <a:rPr lang="en-GB">
                <a:solidFill>
                  <a:srgbClr val="000000"/>
                </a:solidFill>
                <a:latin typeface="Times New Roman"/>
                <a:ea typeface="Times New Roman"/>
                <a:cs typeface="Times New Roman"/>
                <a:sym typeface="Times New Roman"/>
              </a:rPr>
              <a:t> </a:t>
            </a:r>
            <a:r>
              <a:rPr lang="en-GB" sz="1700">
                <a:solidFill>
                  <a:srgbClr val="000000"/>
                </a:solidFill>
                <a:latin typeface="Times New Roman"/>
                <a:ea typeface="Times New Roman"/>
                <a:cs typeface="Times New Roman"/>
                <a:sym typeface="Times New Roman"/>
              </a:rPr>
              <a:t>Google deep learning VM instance 13 GB RAM, 500 GB storage, 2 vCPUs, 1 x NVIDIA Tesla K80</a:t>
            </a:r>
            <a:endParaRPr sz="1700">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1600"/>
              </a:spcAft>
              <a:buNone/>
            </a:pPr>
            <a:r>
              <a:t/>
            </a:r>
            <a:endParaRPr/>
          </a:p>
        </p:txBody>
      </p:sp>
      <p:pic>
        <p:nvPicPr>
          <p:cNvPr id="195" name="Google Shape;195;p31"/>
          <p:cNvPicPr preferRelativeResize="0"/>
          <p:nvPr/>
        </p:nvPicPr>
        <p:blipFill>
          <a:blip r:embed="rId3">
            <a:alphaModFix/>
          </a:blip>
          <a:stretch>
            <a:fillRect/>
          </a:stretch>
        </p:blipFill>
        <p:spPr>
          <a:xfrm>
            <a:off x="5829950" y="3636500"/>
            <a:ext cx="2607475" cy="823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4"/>
          <p:cNvSpPr txBox="1"/>
          <p:nvPr>
            <p:ph type="title"/>
          </p:nvPr>
        </p:nvSpPr>
        <p:spPr>
          <a:xfrm>
            <a:off x="215250" y="914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77" name="Google Shape;77;p14"/>
          <p:cNvSpPr txBox="1"/>
          <p:nvPr>
            <p:ph idx="1" type="body"/>
          </p:nvPr>
        </p:nvSpPr>
        <p:spPr>
          <a:xfrm>
            <a:off x="311700" y="857250"/>
            <a:ext cx="8520600" cy="37119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GB" sz="1400">
                <a:solidFill>
                  <a:srgbClr val="000000"/>
                </a:solidFill>
                <a:latin typeface="Times New Roman"/>
                <a:ea typeface="Times New Roman"/>
                <a:cs typeface="Times New Roman"/>
                <a:sym typeface="Times New Roman"/>
              </a:rPr>
              <a:t>Deepfakes can distort our perception of the truth and we need to develop a strategy to improve their detection. Deep Fakes are increasingly detrimental to privacy, social security, and democracy. We plan to achieve better accuracy in predicting real and fake videos.</a:t>
            </a:r>
            <a:endParaRPr sz="14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sz="12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b="1" lang="en-GB" sz="1400">
                <a:solidFill>
                  <a:srgbClr val="000000"/>
                </a:solidFill>
                <a:latin typeface="Times New Roman"/>
                <a:ea typeface="Times New Roman"/>
                <a:cs typeface="Times New Roman"/>
                <a:sym typeface="Times New Roman"/>
              </a:rPr>
              <a:t>What is a Deep-fake?</a:t>
            </a:r>
            <a:endParaRPr b="1" sz="14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GB" sz="1400">
                <a:solidFill>
                  <a:srgbClr val="000000"/>
                </a:solidFill>
                <a:latin typeface="Times New Roman"/>
                <a:ea typeface="Times New Roman"/>
                <a:cs typeface="Times New Roman"/>
                <a:sym typeface="Times New Roman"/>
              </a:rPr>
              <a:t>Using Artificial Intelligence and Deep Neural Networks for synthetically manipulating or generating fake videographic content</a:t>
            </a:r>
            <a:endParaRPr sz="14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p>
        </p:txBody>
      </p:sp>
      <p:pic>
        <p:nvPicPr>
          <p:cNvPr id="78" name="Google Shape;78;p14"/>
          <p:cNvPicPr preferRelativeResize="0"/>
          <p:nvPr/>
        </p:nvPicPr>
        <p:blipFill>
          <a:blip r:embed="rId3">
            <a:alphaModFix/>
          </a:blip>
          <a:stretch>
            <a:fillRect/>
          </a:stretch>
        </p:blipFill>
        <p:spPr>
          <a:xfrm>
            <a:off x="397400" y="3225425"/>
            <a:ext cx="3198275" cy="174664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Baseline Model</a:t>
            </a:r>
            <a:endParaRPr/>
          </a:p>
        </p:txBody>
      </p:sp>
      <p:sp>
        <p:nvSpPr>
          <p:cNvPr id="201" name="Google Shape;201;p32"/>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0" lvl="0" marL="0" rtl="0" algn="l">
              <a:spcBef>
                <a:spcPts val="1600"/>
              </a:spcBef>
              <a:spcAft>
                <a:spcPts val="1600"/>
              </a:spcAft>
              <a:buNone/>
            </a:pPr>
            <a:r>
              <a:t/>
            </a:r>
            <a:endParaRPr/>
          </a:p>
        </p:txBody>
      </p:sp>
      <p:pic>
        <p:nvPicPr>
          <p:cNvPr id="202" name="Google Shape;202;p32"/>
          <p:cNvPicPr preferRelativeResize="0"/>
          <p:nvPr/>
        </p:nvPicPr>
        <p:blipFill>
          <a:blip r:embed="rId3">
            <a:alphaModFix/>
          </a:blip>
          <a:stretch>
            <a:fillRect/>
          </a:stretch>
        </p:blipFill>
        <p:spPr>
          <a:xfrm>
            <a:off x="540550" y="1921075"/>
            <a:ext cx="3733800" cy="2647950"/>
          </a:xfrm>
          <a:prstGeom prst="rect">
            <a:avLst/>
          </a:prstGeom>
          <a:noFill/>
          <a:ln>
            <a:noFill/>
          </a:ln>
        </p:spPr>
      </p:pic>
      <p:pic>
        <p:nvPicPr>
          <p:cNvPr id="203" name="Google Shape;203;p32"/>
          <p:cNvPicPr preferRelativeResize="0"/>
          <p:nvPr/>
        </p:nvPicPr>
        <p:blipFill>
          <a:blip r:embed="rId4">
            <a:alphaModFix/>
          </a:blip>
          <a:stretch>
            <a:fillRect/>
          </a:stretch>
        </p:blipFill>
        <p:spPr>
          <a:xfrm>
            <a:off x="4700600" y="1921075"/>
            <a:ext cx="3733800" cy="2647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33"/>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CGFace Model</a:t>
            </a:r>
            <a:endParaRPr/>
          </a:p>
        </p:txBody>
      </p:sp>
      <p:pic>
        <p:nvPicPr>
          <p:cNvPr id="209" name="Google Shape;209;p33"/>
          <p:cNvPicPr preferRelativeResize="0"/>
          <p:nvPr/>
        </p:nvPicPr>
        <p:blipFill>
          <a:blip r:embed="rId3">
            <a:alphaModFix/>
          </a:blip>
          <a:stretch>
            <a:fillRect/>
          </a:stretch>
        </p:blipFill>
        <p:spPr>
          <a:xfrm>
            <a:off x="604825" y="1700225"/>
            <a:ext cx="3733800" cy="2647950"/>
          </a:xfrm>
          <a:prstGeom prst="rect">
            <a:avLst/>
          </a:prstGeom>
          <a:noFill/>
          <a:ln>
            <a:noFill/>
          </a:ln>
        </p:spPr>
      </p:pic>
      <p:pic>
        <p:nvPicPr>
          <p:cNvPr id="210" name="Google Shape;210;p33"/>
          <p:cNvPicPr preferRelativeResize="0"/>
          <p:nvPr/>
        </p:nvPicPr>
        <p:blipFill>
          <a:blip r:embed="rId4">
            <a:alphaModFix/>
          </a:blip>
          <a:stretch>
            <a:fillRect/>
          </a:stretch>
        </p:blipFill>
        <p:spPr>
          <a:xfrm>
            <a:off x="4572000" y="1850250"/>
            <a:ext cx="3790950" cy="2647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DCGAN - Images at 1000th epoch</a:t>
            </a:r>
            <a:endParaRPr/>
          </a:p>
        </p:txBody>
      </p:sp>
      <p:pic>
        <p:nvPicPr>
          <p:cNvPr id="216" name="Google Shape;216;p34"/>
          <p:cNvPicPr preferRelativeResize="0"/>
          <p:nvPr/>
        </p:nvPicPr>
        <p:blipFill>
          <a:blip r:embed="rId3">
            <a:alphaModFix/>
          </a:blip>
          <a:stretch>
            <a:fillRect/>
          </a:stretch>
        </p:blipFill>
        <p:spPr>
          <a:xfrm>
            <a:off x="1607125" y="1152425"/>
            <a:ext cx="5292328" cy="36862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35"/>
          <p:cNvSpPr txBox="1"/>
          <p:nvPr>
            <p:ph idx="4294967295"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Summary</a:t>
            </a:r>
            <a:endParaRPr/>
          </a:p>
        </p:txBody>
      </p:sp>
      <p:graphicFrame>
        <p:nvGraphicFramePr>
          <p:cNvPr id="222" name="Google Shape;222;p35"/>
          <p:cNvGraphicFramePr/>
          <p:nvPr/>
        </p:nvGraphicFramePr>
        <p:xfrm>
          <a:off x="671950" y="2204600"/>
          <a:ext cx="3000000" cy="3000000"/>
        </p:xfrm>
        <a:graphic>
          <a:graphicData uri="http://schemas.openxmlformats.org/drawingml/2006/table">
            <a:tbl>
              <a:tblPr>
                <a:noFill/>
                <a:tableStyleId>{0A82CA3A-006E-4194-8E36-A6BA72B79792}</a:tableStyleId>
              </a:tblPr>
              <a:tblGrid>
                <a:gridCol w="2413000"/>
                <a:gridCol w="2413000"/>
                <a:gridCol w="2413000"/>
              </a:tblGrid>
              <a:tr h="381000">
                <a:tc>
                  <a:txBody>
                    <a:bodyPr/>
                    <a:lstStyle/>
                    <a:p>
                      <a:pPr indent="0" lvl="0" marL="0" rtl="0" algn="l">
                        <a:spcBef>
                          <a:spcPts val="0"/>
                        </a:spcBef>
                        <a:spcAft>
                          <a:spcPts val="0"/>
                        </a:spcAft>
                        <a:buNone/>
                      </a:pPr>
                      <a:r>
                        <a:rPr lang="en-GB"/>
                        <a:t>Model</a:t>
                      </a:r>
                      <a:endParaRPr/>
                    </a:p>
                  </a:txBody>
                  <a:tcPr marT="91425" marB="91425" marR="91425" marL="91425"/>
                </a:tc>
                <a:tc>
                  <a:txBody>
                    <a:bodyPr/>
                    <a:lstStyle/>
                    <a:p>
                      <a:pPr indent="0" lvl="0" marL="0" rtl="0" algn="l">
                        <a:spcBef>
                          <a:spcPts val="0"/>
                        </a:spcBef>
                        <a:spcAft>
                          <a:spcPts val="0"/>
                        </a:spcAft>
                        <a:buNone/>
                      </a:pPr>
                      <a:r>
                        <a:rPr lang="en-GB"/>
                        <a:t>Training Accuracy</a:t>
                      </a:r>
                      <a:endParaRPr/>
                    </a:p>
                  </a:txBody>
                  <a:tcPr marT="91425" marB="91425" marR="91425" marL="91425"/>
                </a:tc>
                <a:tc>
                  <a:txBody>
                    <a:bodyPr/>
                    <a:lstStyle/>
                    <a:p>
                      <a:pPr indent="0" lvl="0" marL="0" rtl="0" algn="l">
                        <a:spcBef>
                          <a:spcPts val="0"/>
                        </a:spcBef>
                        <a:spcAft>
                          <a:spcPts val="0"/>
                        </a:spcAft>
                        <a:buNone/>
                      </a:pPr>
                      <a:r>
                        <a:rPr lang="en-GB"/>
                        <a:t>Testing Accuracy</a:t>
                      </a:r>
                      <a:endParaRPr/>
                    </a:p>
                  </a:txBody>
                  <a:tcPr marT="91425" marB="91425" marR="91425" marL="91425"/>
                </a:tc>
              </a:tr>
              <a:tr h="381000">
                <a:tc>
                  <a:txBody>
                    <a:bodyPr/>
                    <a:lstStyle/>
                    <a:p>
                      <a:pPr indent="0" lvl="0" marL="0" rtl="0" algn="l">
                        <a:spcBef>
                          <a:spcPts val="0"/>
                        </a:spcBef>
                        <a:spcAft>
                          <a:spcPts val="0"/>
                        </a:spcAft>
                        <a:buNone/>
                      </a:pPr>
                      <a:r>
                        <a:rPr lang="en-GB"/>
                        <a:t>Baseline model</a:t>
                      </a:r>
                      <a:endParaRPr/>
                    </a:p>
                  </a:txBody>
                  <a:tcPr marT="91425" marB="91425" marR="91425" marL="91425"/>
                </a:tc>
                <a:tc>
                  <a:txBody>
                    <a:bodyPr/>
                    <a:lstStyle/>
                    <a:p>
                      <a:pPr indent="0" lvl="0" marL="0" rtl="0" algn="l">
                        <a:spcBef>
                          <a:spcPts val="0"/>
                        </a:spcBef>
                        <a:spcAft>
                          <a:spcPts val="0"/>
                        </a:spcAft>
                        <a:buNone/>
                      </a:pPr>
                      <a:r>
                        <a:rPr lang="en-GB"/>
                        <a:t>82.022</a:t>
                      </a:r>
                      <a:endParaRPr/>
                    </a:p>
                  </a:txBody>
                  <a:tcPr marT="91425" marB="91425" marR="91425" marL="91425"/>
                </a:tc>
                <a:tc>
                  <a:txBody>
                    <a:bodyPr/>
                    <a:lstStyle/>
                    <a:p>
                      <a:pPr indent="0" lvl="0" marL="0" rtl="0" algn="l">
                        <a:spcBef>
                          <a:spcPts val="0"/>
                        </a:spcBef>
                        <a:spcAft>
                          <a:spcPts val="0"/>
                        </a:spcAft>
                        <a:buNone/>
                      </a:pPr>
                      <a:r>
                        <a:rPr lang="en-GB"/>
                        <a:t>62.9333</a:t>
                      </a:r>
                      <a:endParaRPr/>
                    </a:p>
                  </a:txBody>
                  <a:tcPr marT="91425" marB="91425" marR="91425" marL="91425"/>
                </a:tc>
              </a:tr>
              <a:tr h="381000">
                <a:tc>
                  <a:txBody>
                    <a:bodyPr/>
                    <a:lstStyle/>
                    <a:p>
                      <a:pPr indent="0" lvl="0" marL="0" rtl="0" algn="l">
                        <a:spcBef>
                          <a:spcPts val="0"/>
                        </a:spcBef>
                        <a:spcAft>
                          <a:spcPts val="0"/>
                        </a:spcAft>
                        <a:buNone/>
                      </a:pPr>
                      <a:r>
                        <a:rPr lang="en-GB"/>
                        <a:t>CGFace</a:t>
                      </a:r>
                      <a:endParaRPr/>
                    </a:p>
                  </a:txBody>
                  <a:tcPr marT="91425" marB="91425" marR="91425" marL="91425"/>
                </a:tc>
                <a:tc>
                  <a:txBody>
                    <a:bodyPr/>
                    <a:lstStyle/>
                    <a:p>
                      <a:pPr indent="0" lvl="0" marL="0" rtl="0" algn="l">
                        <a:spcBef>
                          <a:spcPts val="0"/>
                        </a:spcBef>
                        <a:spcAft>
                          <a:spcPts val="0"/>
                        </a:spcAft>
                        <a:buNone/>
                      </a:pPr>
                      <a:r>
                        <a:rPr lang="en-GB"/>
                        <a:t>94.822</a:t>
                      </a:r>
                      <a:endParaRPr/>
                    </a:p>
                  </a:txBody>
                  <a:tcPr marT="91425" marB="91425" marR="91425" marL="91425"/>
                </a:tc>
                <a:tc>
                  <a:txBody>
                    <a:bodyPr/>
                    <a:lstStyle/>
                    <a:p>
                      <a:pPr indent="0" lvl="0" marL="0" rtl="0" algn="l">
                        <a:spcBef>
                          <a:spcPts val="0"/>
                        </a:spcBef>
                        <a:spcAft>
                          <a:spcPts val="0"/>
                        </a:spcAft>
                        <a:buNone/>
                      </a:pPr>
                      <a:r>
                        <a:rPr lang="en-GB"/>
                        <a:t>68.2777</a:t>
                      </a:r>
                      <a:endParaRPr/>
                    </a:p>
                  </a:txBody>
                  <a:tcPr marT="91425" marB="91425" marR="91425" marL="91425"/>
                </a:tc>
              </a:tr>
              <a:tr h="381000">
                <a:tc>
                  <a:txBody>
                    <a:bodyPr/>
                    <a:lstStyle/>
                    <a:p>
                      <a:pPr indent="0" lvl="0" marL="0" rtl="0" algn="l">
                        <a:spcBef>
                          <a:spcPts val="0"/>
                        </a:spcBef>
                        <a:spcAft>
                          <a:spcPts val="0"/>
                        </a:spcAft>
                        <a:buNone/>
                      </a:pPr>
                      <a:r>
                        <a:rPr lang="en-GB"/>
                        <a:t>DCGAN</a:t>
                      </a:r>
                      <a:endParaRPr/>
                    </a:p>
                  </a:txBody>
                  <a:tcPr marT="91425" marB="91425" marR="91425" marL="91425"/>
                </a:tc>
                <a:tc>
                  <a:txBody>
                    <a:bodyPr/>
                    <a:lstStyle/>
                    <a:p>
                      <a:pPr indent="0" lvl="0" marL="0" rtl="0" algn="l">
                        <a:spcBef>
                          <a:spcPts val="0"/>
                        </a:spcBef>
                        <a:spcAft>
                          <a:spcPts val="0"/>
                        </a:spcAft>
                        <a:buNone/>
                      </a:pPr>
                      <a:r>
                        <a:rPr lang="en-GB"/>
                        <a:t>NA</a:t>
                      </a:r>
                      <a:endParaRPr/>
                    </a:p>
                  </a:txBody>
                  <a:tcPr marT="91425" marB="91425" marR="91425" marL="91425"/>
                </a:tc>
                <a:tc>
                  <a:txBody>
                    <a:bodyPr/>
                    <a:lstStyle/>
                    <a:p>
                      <a:pPr indent="0" lvl="0" marL="0" rtl="0" algn="l">
                        <a:spcBef>
                          <a:spcPts val="0"/>
                        </a:spcBef>
                        <a:spcAft>
                          <a:spcPts val="0"/>
                        </a:spcAft>
                        <a:buNone/>
                      </a:pPr>
                      <a:r>
                        <a:rPr lang="en-GB"/>
                        <a:t>50</a:t>
                      </a:r>
                      <a:endParaRPr/>
                    </a:p>
                  </a:txBody>
                  <a:tcPr marT="91425" marB="91425" marR="91425" marL="91425"/>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3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a:t>
            </a:r>
            <a:endParaRPr/>
          </a:p>
        </p:txBody>
      </p:sp>
      <p:sp>
        <p:nvSpPr>
          <p:cNvPr id="228" name="Google Shape;228;p3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We hoped meta learning would require less parameter tuning and simple models would perform well. But our assumption turns out to be wrong as for meta-training to go well, we might have to tune the parameters well and we might have to do it dynamically too to achieve best performance. </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We learnt that MAML++ approach overcomes this limitation to a certain extent.</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For GAN’s to perform well with high </a:t>
            </a:r>
            <a:r>
              <a:rPr lang="en-GB" sz="1700">
                <a:solidFill>
                  <a:srgbClr val="000000"/>
                </a:solidFill>
                <a:latin typeface="Times New Roman"/>
                <a:ea typeface="Times New Roman"/>
                <a:cs typeface="Times New Roman"/>
                <a:sym typeface="Times New Roman"/>
              </a:rPr>
              <a:t>dimensional</a:t>
            </a:r>
            <a:r>
              <a:rPr lang="en-GB" sz="1700">
                <a:solidFill>
                  <a:srgbClr val="000000"/>
                </a:solidFill>
                <a:latin typeface="Times New Roman"/>
                <a:ea typeface="Times New Roman"/>
                <a:cs typeface="Times New Roman"/>
                <a:sym typeface="Times New Roman"/>
              </a:rPr>
              <a:t> images, and to train directly on videos using conv3d layers, we need a lot of computing resources. </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For videos, a single epoch could take up to days.</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It is always a best practice to save weights and create </a:t>
            </a:r>
            <a:r>
              <a:rPr lang="en-GB" sz="1700">
                <a:solidFill>
                  <a:srgbClr val="000000"/>
                </a:solidFill>
                <a:latin typeface="Times New Roman"/>
                <a:ea typeface="Times New Roman"/>
                <a:cs typeface="Times New Roman"/>
                <a:sym typeface="Times New Roman"/>
              </a:rPr>
              <a:t>checkpoints</a:t>
            </a:r>
            <a:r>
              <a:rPr lang="en-GB" sz="1700">
                <a:solidFill>
                  <a:srgbClr val="000000"/>
                </a:solidFill>
                <a:latin typeface="Times New Roman"/>
                <a:ea typeface="Times New Roman"/>
                <a:cs typeface="Times New Roman"/>
                <a:sym typeface="Times New Roman"/>
              </a:rPr>
              <a:t> during training, we learned it the hard way as we lost our gan weights once which was trained for 2500+ epochs.</a:t>
            </a:r>
            <a:endParaRPr sz="1700">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37"/>
          <p:cNvSpPr txBox="1"/>
          <p:nvPr>
            <p:ph type="title"/>
          </p:nvPr>
        </p:nvSpPr>
        <p:spPr>
          <a:xfrm>
            <a:off x="3396850" y="144975"/>
            <a:ext cx="54354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234" name="Google Shape;234;p37"/>
          <p:cNvSpPr txBox="1"/>
          <p:nvPr>
            <p:ph idx="1" type="body"/>
          </p:nvPr>
        </p:nvSpPr>
        <p:spPr>
          <a:xfrm>
            <a:off x="311700" y="1093000"/>
            <a:ext cx="8520600" cy="34761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rgbClr val="000000"/>
              </a:buClr>
              <a:buSzPts val="1400"/>
              <a:buFont typeface="Times New Roman"/>
              <a:buAutoNum type="arabicPeriod"/>
            </a:pPr>
            <a:r>
              <a:rPr lang="en-GB" sz="1400">
                <a:solidFill>
                  <a:srgbClr val="000000"/>
                </a:solidFill>
                <a:latin typeface="Times New Roman"/>
                <a:ea typeface="Times New Roman"/>
                <a:cs typeface="Times New Roman"/>
                <a:sym typeface="Times New Roman"/>
              </a:rPr>
              <a:t>CGFace - https://www.mdpi.com/2076-3417/8/12/2610/htm</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AutoNum type="arabicPeriod"/>
            </a:pPr>
            <a:r>
              <a:rPr lang="en-GB" sz="1400">
                <a:solidFill>
                  <a:srgbClr val="000000"/>
                </a:solidFill>
                <a:latin typeface="Times New Roman"/>
                <a:ea typeface="Times New Roman"/>
                <a:cs typeface="Times New Roman"/>
                <a:sym typeface="Times New Roman"/>
              </a:rPr>
              <a:t>DCGAN - https://arxiv.org/pdf/1511.06434.pdf</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AutoNum type="arabicPeriod"/>
            </a:pPr>
            <a:r>
              <a:rPr lang="en-GB" sz="1400">
                <a:solidFill>
                  <a:srgbClr val="000000"/>
                </a:solidFill>
                <a:latin typeface="Times New Roman"/>
                <a:ea typeface="Times New Roman"/>
                <a:cs typeface="Times New Roman"/>
                <a:sym typeface="Times New Roman"/>
              </a:rPr>
              <a:t>MAML - </a:t>
            </a:r>
            <a:r>
              <a:rPr lang="en-GB" sz="1400">
                <a:solidFill>
                  <a:srgbClr val="000000"/>
                </a:solidFill>
                <a:uFill>
                  <a:noFill/>
                </a:uFill>
                <a:latin typeface="Times New Roman"/>
                <a:ea typeface="Times New Roman"/>
                <a:cs typeface="Times New Roman"/>
                <a:sym typeface="Times New Roman"/>
                <a:hlinkClick r:id="rId3"/>
              </a:rPr>
              <a:t>https://arxiv.org/pdf/1703.03400.pdf</a:t>
            </a:r>
            <a:endParaRPr sz="1400">
              <a:solidFill>
                <a:srgbClr val="000000"/>
              </a:solidFill>
              <a:latin typeface="Times New Roman"/>
              <a:ea typeface="Times New Roman"/>
              <a:cs typeface="Times New Roman"/>
              <a:sym typeface="Times New Roman"/>
            </a:endParaRPr>
          </a:p>
          <a:p>
            <a:pPr indent="-317500" lvl="0" marL="457200" rtl="0" algn="just">
              <a:lnSpc>
                <a:spcPct val="100000"/>
              </a:lnSpc>
              <a:spcBef>
                <a:spcPts val="0"/>
              </a:spcBef>
              <a:spcAft>
                <a:spcPts val="0"/>
              </a:spcAft>
              <a:buClr>
                <a:srgbClr val="000000"/>
              </a:buClr>
              <a:buSzPts val="1400"/>
              <a:buFont typeface="Times New Roman"/>
              <a:buAutoNum type="arabicPeriod"/>
            </a:pPr>
            <a:r>
              <a:rPr lang="en-GB" sz="1400">
                <a:solidFill>
                  <a:srgbClr val="000000"/>
                </a:solidFill>
                <a:latin typeface="Times New Roman"/>
                <a:ea typeface="Times New Roman"/>
                <a:cs typeface="Times New Roman"/>
                <a:sym typeface="Times New Roman"/>
              </a:rPr>
              <a:t>Blink detection network using CNN and LSTM - </a:t>
            </a:r>
            <a:r>
              <a:rPr lang="en-GB" sz="1400">
                <a:solidFill>
                  <a:srgbClr val="000000"/>
                </a:solidFill>
                <a:uFill>
                  <a:noFill/>
                </a:uFill>
                <a:latin typeface="Times New Roman"/>
                <a:ea typeface="Times New Roman"/>
                <a:cs typeface="Times New Roman"/>
                <a:sym typeface="Times New Roman"/>
                <a:hlinkClick r:id="rId4"/>
              </a:rPr>
              <a:t>https://arxiv.org/pdf/1806.02877.pdf</a:t>
            </a:r>
            <a:endParaRPr sz="1400">
              <a:solidFill>
                <a:srgbClr val="000000"/>
              </a:solidFill>
              <a:latin typeface="Times New Roman"/>
              <a:ea typeface="Times New Roman"/>
              <a:cs typeface="Times New Roman"/>
              <a:sym typeface="Times New Roman"/>
            </a:endParaRPr>
          </a:p>
          <a:p>
            <a:pPr indent="-317500" lvl="0" marL="457200" rtl="0" algn="just">
              <a:lnSpc>
                <a:spcPct val="100000"/>
              </a:lnSpc>
              <a:spcBef>
                <a:spcPts val="0"/>
              </a:spcBef>
              <a:spcAft>
                <a:spcPts val="0"/>
              </a:spcAft>
              <a:buClr>
                <a:srgbClr val="000000"/>
              </a:buClr>
              <a:buSzPts val="1400"/>
              <a:buFont typeface="Times New Roman"/>
              <a:buAutoNum type="arabicPeriod"/>
            </a:pPr>
            <a:r>
              <a:rPr lang="en-GB" sz="1400">
                <a:solidFill>
                  <a:srgbClr val="000000"/>
                </a:solidFill>
                <a:latin typeface="Times New Roman"/>
                <a:ea typeface="Times New Roman"/>
                <a:cs typeface="Times New Roman"/>
                <a:sym typeface="Times New Roman"/>
              </a:rPr>
              <a:t>Recurrent Convolutional Strategies for Face Manipulation Detection in Videos - </a:t>
            </a:r>
            <a:r>
              <a:rPr lang="en-GB" sz="1400">
                <a:solidFill>
                  <a:srgbClr val="000000"/>
                </a:solidFill>
                <a:uFill>
                  <a:noFill/>
                </a:uFill>
                <a:latin typeface="Times New Roman"/>
                <a:ea typeface="Times New Roman"/>
                <a:cs typeface="Times New Roman"/>
                <a:sym typeface="Times New Roman"/>
                <a:hlinkClick r:id="rId5"/>
              </a:rPr>
              <a:t>https://arxiv.org/pdf/1905.00582.pdf</a:t>
            </a:r>
            <a:endParaRPr sz="1400">
              <a:solidFill>
                <a:srgbClr val="000000"/>
              </a:solidFill>
              <a:latin typeface="Times New Roman"/>
              <a:ea typeface="Times New Roman"/>
              <a:cs typeface="Times New Roman"/>
              <a:sym typeface="Times New Roman"/>
            </a:endParaRPr>
          </a:p>
          <a:p>
            <a:pPr indent="-317500" lvl="0" marL="457200" rtl="0" algn="just">
              <a:lnSpc>
                <a:spcPct val="100000"/>
              </a:lnSpc>
              <a:spcBef>
                <a:spcPts val="0"/>
              </a:spcBef>
              <a:spcAft>
                <a:spcPts val="0"/>
              </a:spcAft>
              <a:buClr>
                <a:srgbClr val="000000"/>
              </a:buClr>
              <a:buSzPts val="1400"/>
              <a:buFont typeface="Times New Roman"/>
              <a:buAutoNum type="arabicPeriod"/>
            </a:pPr>
            <a:r>
              <a:rPr lang="en-GB" sz="1400">
                <a:solidFill>
                  <a:srgbClr val="000000"/>
                </a:solidFill>
                <a:latin typeface="Times New Roman"/>
                <a:ea typeface="Times New Roman"/>
                <a:cs typeface="Times New Roman"/>
                <a:sym typeface="Times New Roman"/>
              </a:rPr>
              <a:t>Deep Learning Based Computer Generated Face Identification Using Convolutional Neural Network(CGFace) - </a:t>
            </a:r>
            <a:r>
              <a:rPr lang="en-GB" sz="1400">
                <a:solidFill>
                  <a:srgbClr val="000000"/>
                </a:solidFill>
                <a:uFill>
                  <a:noFill/>
                </a:uFill>
                <a:latin typeface="Times New Roman"/>
                <a:ea typeface="Times New Roman"/>
                <a:cs typeface="Times New Roman"/>
                <a:sym typeface="Times New Roman"/>
                <a:hlinkClick r:id="rId6"/>
              </a:rPr>
              <a:t>https://www.mdpi.com/2076-3417/8/12/2610/htm</a:t>
            </a:r>
            <a:endParaRPr sz="1400">
              <a:solidFill>
                <a:srgbClr val="000000"/>
              </a:solidFill>
              <a:latin typeface="Times New Roman"/>
              <a:ea typeface="Times New Roman"/>
              <a:cs typeface="Times New Roman"/>
              <a:sym typeface="Times New Roman"/>
            </a:endParaRPr>
          </a:p>
          <a:p>
            <a:pPr indent="-317500" lvl="0" marL="457200" rtl="0" algn="just">
              <a:lnSpc>
                <a:spcPct val="100000"/>
              </a:lnSpc>
              <a:spcBef>
                <a:spcPts val="0"/>
              </a:spcBef>
              <a:spcAft>
                <a:spcPts val="0"/>
              </a:spcAft>
              <a:buClr>
                <a:srgbClr val="000000"/>
              </a:buClr>
              <a:buSzPts val="1400"/>
              <a:buFont typeface="Times New Roman"/>
              <a:buAutoNum type="arabicPeriod"/>
            </a:pPr>
            <a:r>
              <a:rPr lang="en-GB" sz="1400">
                <a:solidFill>
                  <a:srgbClr val="000000"/>
                </a:solidFill>
                <a:latin typeface="Times New Roman"/>
                <a:ea typeface="Times New Roman"/>
                <a:cs typeface="Times New Roman"/>
                <a:sym typeface="Times New Roman"/>
              </a:rPr>
              <a:t>MesoNet: a Compact Facial Video Forgery Detection Network - </a:t>
            </a:r>
            <a:r>
              <a:rPr lang="en-GB" sz="1400">
                <a:solidFill>
                  <a:srgbClr val="000000"/>
                </a:solidFill>
                <a:uFill>
                  <a:noFill/>
                </a:uFill>
                <a:latin typeface="Times New Roman"/>
                <a:ea typeface="Times New Roman"/>
                <a:cs typeface="Times New Roman"/>
                <a:sym typeface="Times New Roman"/>
                <a:hlinkClick r:id="rId7"/>
              </a:rPr>
              <a:t>https://hal-upec-upem.archives-ouvertes.fr/hal-01867298/document</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1600"/>
              </a:spcAft>
              <a:buNone/>
            </a:pPr>
            <a:r>
              <a:t/>
            </a:r>
            <a:endParaRPr sz="1400">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5"/>
          <p:cNvSpPr txBox="1"/>
          <p:nvPr>
            <p:ph type="title"/>
          </p:nvPr>
        </p:nvSpPr>
        <p:spPr>
          <a:xfrm>
            <a:off x="0" y="91400"/>
            <a:ext cx="8457300" cy="4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400"/>
              <a:t>Examples-</a:t>
            </a:r>
            <a:endParaRPr sz="3400"/>
          </a:p>
        </p:txBody>
      </p:sp>
      <p:sp>
        <p:nvSpPr>
          <p:cNvPr id="84" name="Google Shape;84;p15"/>
          <p:cNvSpPr txBox="1"/>
          <p:nvPr>
            <p:ph idx="1" type="body"/>
          </p:nvPr>
        </p:nvSpPr>
        <p:spPr>
          <a:xfrm>
            <a:off x="0" y="4382700"/>
            <a:ext cx="9144000" cy="53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300">
                <a:solidFill>
                  <a:srgbClr val="000000"/>
                </a:solidFill>
                <a:latin typeface="Times New Roman"/>
                <a:ea typeface="Times New Roman"/>
                <a:cs typeface="Times New Roman"/>
                <a:sym typeface="Times New Roman"/>
              </a:rPr>
              <a:t>A sample of videos from Google’s contribution to  the FaceForensics benchmark. To generate these,  pairs of actors were selected randomly and deep neural networks swapped the  face of one actor onto the head of another.</a:t>
            </a:r>
            <a:endParaRPr sz="2200">
              <a:latin typeface="Times New Roman"/>
              <a:ea typeface="Times New Roman"/>
              <a:cs typeface="Times New Roman"/>
              <a:sym typeface="Times New Roman"/>
            </a:endParaRPr>
          </a:p>
        </p:txBody>
      </p:sp>
      <p:pic>
        <p:nvPicPr>
          <p:cNvPr id="85" name="Google Shape;85;p15"/>
          <p:cNvPicPr preferRelativeResize="0"/>
          <p:nvPr/>
        </p:nvPicPr>
        <p:blipFill>
          <a:blip r:embed="rId3">
            <a:alphaModFix/>
          </a:blip>
          <a:stretch>
            <a:fillRect/>
          </a:stretch>
        </p:blipFill>
        <p:spPr>
          <a:xfrm>
            <a:off x="1971675" y="0"/>
            <a:ext cx="6868724" cy="4339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6"/>
          <p:cNvSpPr txBox="1"/>
          <p:nvPr>
            <p:ph type="title"/>
          </p:nvPr>
        </p:nvSpPr>
        <p:spPr>
          <a:xfrm>
            <a:off x="311700" y="2093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Motivation</a:t>
            </a:r>
            <a:endParaRPr/>
          </a:p>
        </p:txBody>
      </p:sp>
      <p:sp>
        <p:nvSpPr>
          <p:cNvPr id="91" name="Google Shape;91;p1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GB" sz="1500">
                <a:solidFill>
                  <a:srgbClr val="000000"/>
                </a:solidFill>
                <a:latin typeface="Times New Roman"/>
                <a:ea typeface="Times New Roman"/>
                <a:cs typeface="Times New Roman"/>
                <a:sym typeface="Times New Roman"/>
              </a:rPr>
              <a:t>-Deepfakes are increasingly detrimental to privacy, social security, and democracy.</a:t>
            </a:r>
            <a:endParaRPr sz="21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rgbClr val="000000"/>
                </a:solidFill>
                <a:latin typeface="Times New Roman"/>
                <a:ea typeface="Times New Roman"/>
                <a:cs typeface="Times New Roman"/>
                <a:sym typeface="Times New Roman"/>
              </a:rPr>
              <a:t>-We plan to achieve better accuracy for classifying real and fake videos.</a:t>
            </a:r>
            <a:endParaRPr sz="1500">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rPr lang="en-GB" sz="1500">
                <a:solidFill>
                  <a:srgbClr val="000000"/>
                </a:solidFill>
                <a:latin typeface="Times New Roman"/>
                <a:ea typeface="Times New Roman"/>
                <a:cs typeface="Times New Roman"/>
                <a:sym typeface="Times New Roman"/>
              </a:rPr>
              <a:t>Example-</a:t>
            </a:r>
            <a:endParaRPr sz="1500">
              <a:solidFill>
                <a:srgbClr val="000000"/>
              </a:solidFill>
              <a:latin typeface="Times New Roman"/>
              <a:ea typeface="Times New Roman"/>
              <a:cs typeface="Times New Roman"/>
              <a:sym typeface="Times New Roman"/>
            </a:endParaRPr>
          </a:p>
          <a:p>
            <a:pPr indent="0" lvl="0" marL="0" rtl="0" algn="just">
              <a:lnSpc>
                <a:spcPct val="100000"/>
              </a:lnSpc>
              <a:spcBef>
                <a:spcPts val="1600"/>
              </a:spcBef>
              <a:spcAft>
                <a:spcPts val="0"/>
              </a:spcAft>
              <a:buNone/>
            </a:pPr>
            <a:r>
              <a:rPr lang="en-GB" sz="1500">
                <a:solidFill>
                  <a:srgbClr val="000000"/>
                </a:solidFill>
                <a:latin typeface="Times New Roman"/>
                <a:ea typeface="Times New Roman"/>
                <a:cs typeface="Times New Roman"/>
                <a:sym typeface="Times New Roman"/>
              </a:rPr>
              <a:t>Recently a video on social media has shown that a high ranked U.S legislator declared his own support for an enormous tax increase. At this point, people might tend to react accordingly because the video is exactly the same as the person by looks and voice. </a:t>
            </a:r>
            <a:endParaRPr sz="15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GB" sz="1500">
                <a:solidFill>
                  <a:srgbClr val="000000"/>
                </a:solidFill>
                <a:latin typeface="Times New Roman"/>
                <a:ea typeface="Times New Roman"/>
                <a:cs typeface="Times New Roman"/>
                <a:sym typeface="Times New Roman"/>
              </a:rPr>
              <a:t>This way, DeepFake content can be used to manipulate people’s opinions. So, Deepfakes detection plays a prominent role in identifying fake content on social media. </a:t>
            </a:r>
            <a:endParaRPr sz="2100">
              <a:solidFill>
                <a:srgbClr val="00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7"/>
          <p:cNvSpPr txBox="1"/>
          <p:nvPr>
            <p:ph type="title"/>
          </p:nvPr>
        </p:nvSpPr>
        <p:spPr>
          <a:xfrm>
            <a:off x="258125" y="134275"/>
            <a:ext cx="8520600" cy="6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a:t>
            </a:r>
            <a:endParaRPr/>
          </a:p>
        </p:txBody>
      </p:sp>
      <p:sp>
        <p:nvSpPr>
          <p:cNvPr id="97" name="Google Shape;97;p17"/>
          <p:cNvSpPr txBox="1"/>
          <p:nvPr>
            <p:ph idx="1" type="body"/>
          </p:nvPr>
        </p:nvSpPr>
        <p:spPr>
          <a:xfrm>
            <a:off x="311700" y="857250"/>
            <a:ext cx="8520600" cy="37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Dataset: </a:t>
            </a:r>
            <a:r>
              <a:rPr lang="en-GB" sz="1400" u="sng">
                <a:solidFill>
                  <a:srgbClr val="000000"/>
                </a:solidFill>
                <a:latin typeface="Times New Roman"/>
                <a:ea typeface="Times New Roman"/>
                <a:cs typeface="Times New Roman"/>
                <a:sym typeface="Times New Roman"/>
                <a:hlinkClick r:id="rId3"/>
              </a:rPr>
              <a:t>https://www.kaggle.com/c/deepfake-detection-challenge/data</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The dataset contains 470 GB of video files(training and testing) and a metadata file for each video.</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We plan to use 100 videos from the dataset, and divide them to 70% training, and 30% test and evaluate the models on that. We plan to develop a model that generalizes well.</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b="1"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b="1" lang="en-GB" sz="1400">
                <a:solidFill>
                  <a:srgbClr val="000000"/>
                </a:solidFill>
                <a:latin typeface="Times New Roman"/>
                <a:ea typeface="Times New Roman"/>
                <a:cs typeface="Times New Roman"/>
                <a:sym typeface="Times New Roman"/>
              </a:rPr>
              <a:t>Columns in metadata file:</a:t>
            </a:r>
            <a:endParaRPr b="1"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filename - the filename of the video.</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label - whether the video is real or fake.</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original - in the case that a train set video is fake, the original video is listed here.</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split - this is always equal to "train</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2000">
              <a:latin typeface="Times New Roman"/>
              <a:ea typeface="Times New Roman"/>
              <a:cs typeface="Times New Roman"/>
              <a:sym typeface="Times New Roman"/>
            </a:endParaRPr>
          </a:p>
          <a:p>
            <a:pPr indent="0" lvl="0" marL="0" rtl="0" algn="l">
              <a:spcBef>
                <a:spcPts val="1600"/>
              </a:spcBef>
              <a:spcAft>
                <a:spcPts val="1600"/>
              </a:spcAft>
              <a:buNone/>
            </a:pPr>
            <a:r>
              <a:t/>
            </a:r>
            <a:endParaRPr sz="20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13427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Pre-processing</a:t>
            </a:r>
            <a:endParaRPr/>
          </a:p>
        </p:txBody>
      </p:sp>
      <p:sp>
        <p:nvSpPr>
          <p:cNvPr id="103" name="Google Shape;103;p18"/>
          <p:cNvSpPr txBox="1"/>
          <p:nvPr>
            <p:ph idx="1" type="body"/>
          </p:nvPr>
        </p:nvSpPr>
        <p:spPr>
          <a:xfrm>
            <a:off x="311700" y="1079300"/>
            <a:ext cx="8520600" cy="3627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Videos to frames Conversion - Captured frames using VedioCapture class of cv2 library from a video.</a:t>
            </a:r>
            <a:endParaRPr sz="1700">
              <a:solidFill>
                <a:srgbClr val="000000"/>
              </a:solidFill>
              <a:latin typeface="Times New Roman"/>
              <a:ea typeface="Times New Roman"/>
              <a:cs typeface="Times New Roman"/>
              <a:sym typeface="Times New Roman"/>
            </a:endParaRPr>
          </a:p>
          <a:p>
            <a:pPr indent="457200" lvl="0" marL="0" rtl="0" algn="l">
              <a:spcBef>
                <a:spcPts val="0"/>
              </a:spcBef>
              <a:spcAft>
                <a:spcPts val="0"/>
              </a:spcAft>
              <a:buNone/>
            </a:pPr>
            <a:r>
              <a:rPr lang="en-GB" sz="1700">
                <a:solidFill>
                  <a:srgbClr val="000000"/>
                </a:solidFill>
                <a:latin typeface="Times New Roman"/>
                <a:ea typeface="Times New Roman"/>
                <a:cs typeface="Times New Roman"/>
                <a:sym typeface="Times New Roman"/>
              </a:rPr>
              <a:t>Individual Video length (8 seconds) → 300 Frames</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Frames to Faces - We explored dlib, MTCNN and Facenet to detect faces in frames and saved the face. We hope that the faces are important features to identify fake and real images.</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Resized images to 86*86 RGB(We tried different size </a:t>
            </a:r>
            <a:r>
              <a:rPr lang="en-GB" sz="1700">
                <a:solidFill>
                  <a:srgbClr val="000000"/>
                </a:solidFill>
                <a:latin typeface="Times New Roman"/>
                <a:ea typeface="Times New Roman"/>
                <a:cs typeface="Times New Roman"/>
                <a:sym typeface="Times New Roman"/>
              </a:rPr>
              <a:t>settings</a:t>
            </a:r>
            <a:r>
              <a:rPr lang="en-GB" sz="1700">
                <a:solidFill>
                  <a:srgbClr val="000000"/>
                </a:solidFill>
                <a:latin typeface="Times New Roman"/>
                <a:ea typeface="Times New Roman"/>
                <a:cs typeface="Times New Roman"/>
                <a:sym typeface="Times New Roman"/>
              </a:rPr>
              <a:t> and gray scale based on models structures).</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To leverage </a:t>
            </a:r>
            <a:r>
              <a:rPr lang="en-GB" sz="1700">
                <a:solidFill>
                  <a:srgbClr val="000000"/>
                </a:solidFill>
                <a:latin typeface="Times New Roman"/>
                <a:ea typeface="Times New Roman"/>
                <a:cs typeface="Times New Roman"/>
                <a:sym typeface="Times New Roman"/>
              </a:rPr>
              <a:t>discrepancies</a:t>
            </a:r>
            <a:r>
              <a:rPr lang="en-GB" sz="1700">
                <a:solidFill>
                  <a:srgbClr val="000000"/>
                </a:solidFill>
                <a:latin typeface="Times New Roman"/>
                <a:ea typeface="Times New Roman"/>
                <a:cs typeface="Times New Roman"/>
                <a:sym typeface="Times New Roman"/>
              </a:rPr>
              <a:t> across frames, we saved each videos frame images sequentially inside a single folder </a:t>
            </a:r>
            <a:r>
              <a:rPr lang="en-GB" sz="1700">
                <a:solidFill>
                  <a:srgbClr val="000000"/>
                </a:solidFill>
                <a:latin typeface="Times New Roman"/>
                <a:ea typeface="Times New Roman"/>
                <a:cs typeface="Times New Roman"/>
                <a:sym typeface="Times New Roman"/>
              </a:rPr>
              <a:t>across</a:t>
            </a:r>
            <a:r>
              <a:rPr lang="en-GB" sz="1700">
                <a:solidFill>
                  <a:srgbClr val="000000"/>
                </a:solidFill>
                <a:latin typeface="Times New Roman"/>
                <a:ea typeface="Times New Roman"/>
                <a:cs typeface="Times New Roman"/>
                <a:sym typeface="Times New Roman"/>
              </a:rPr>
              <a:t> the pipeline of data preprocessing, So that we could use it for LSTM if needed. For CNN and GAN’s this doesn’t really matter.</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0" y="117875"/>
            <a:ext cx="8832300" cy="863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solidFill>
                  <a:srgbClr val="B45F06"/>
                </a:solidFill>
                <a:latin typeface="Times New Roman"/>
                <a:ea typeface="Times New Roman"/>
                <a:cs typeface="Times New Roman"/>
                <a:sym typeface="Times New Roman"/>
              </a:rPr>
              <a:t>Resize, Compression, Face Landmark Detection and Grey Scale Conversion</a:t>
            </a:r>
            <a:endParaRPr sz="4400">
              <a:solidFill>
                <a:srgbClr val="B45F06"/>
              </a:solidFill>
            </a:endParaRPr>
          </a:p>
        </p:txBody>
      </p:sp>
      <p:pic>
        <p:nvPicPr>
          <p:cNvPr id="109" name="Google Shape;109;p19"/>
          <p:cNvPicPr preferRelativeResize="0"/>
          <p:nvPr/>
        </p:nvPicPr>
        <p:blipFill>
          <a:blip r:embed="rId3">
            <a:alphaModFix/>
          </a:blip>
          <a:stretch>
            <a:fillRect/>
          </a:stretch>
        </p:blipFill>
        <p:spPr>
          <a:xfrm>
            <a:off x="4218700" y="872825"/>
            <a:ext cx="4925301" cy="3636825"/>
          </a:xfrm>
          <a:prstGeom prst="rect">
            <a:avLst/>
          </a:prstGeom>
          <a:noFill/>
          <a:ln>
            <a:noFill/>
          </a:ln>
        </p:spPr>
      </p:pic>
      <p:sp>
        <p:nvSpPr>
          <p:cNvPr id="110" name="Google Shape;110;p19"/>
          <p:cNvSpPr txBox="1"/>
          <p:nvPr/>
        </p:nvSpPr>
        <p:spPr>
          <a:xfrm>
            <a:off x="301325" y="779325"/>
            <a:ext cx="3855000" cy="3636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GB" sz="1600">
                <a:latin typeface="Times New Roman"/>
                <a:ea typeface="Times New Roman"/>
                <a:cs typeface="Times New Roman"/>
                <a:sym typeface="Times New Roman"/>
              </a:rPr>
              <a:t>We resized images to different sizes like 256*256 with entire frame, 128*128 face only, 64*64 face only, 84*84 face only and trained them to pick the best configuration.</a:t>
            </a:r>
            <a:endParaRPr sz="1600">
              <a:latin typeface="Times New Roman"/>
              <a:ea typeface="Times New Roman"/>
              <a:cs typeface="Times New Roman"/>
              <a:sym typeface="Times New Roman"/>
            </a:endParaRPr>
          </a:p>
          <a:p>
            <a:pPr indent="0" lvl="0" marL="0" rtl="0" algn="l">
              <a:spcBef>
                <a:spcPts val="0"/>
              </a:spcBef>
              <a:spcAft>
                <a:spcPts val="0"/>
              </a:spcAft>
              <a:buNone/>
            </a:pPr>
            <a:r>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GB" sz="1600">
                <a:latin typeface="Times New Roman"/>
                <a:ea typeface="Times New Roman"/>
                <a:cs typeface="Times New Roman"/>
                <a:sym typeface="Times New Roman"/>
              </a:rPr>
              <a:t>We also explored training on RGB images and gray scale images. GAN had a performance improvement on generating high quality images in lesser epochs for Gray scale images, and it was intuitive that RGB would take time to learn complex features as the dimensions increase three times.</a:t>
            </a:r>
            <a:endParaRPr sz="16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0" y="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Video → Frame Sample</a:t>
            </a:r>
            <a:endParaRPr/>
          </a:p>
        </p:txBody>
      </p:sp>
      <p:sp>
        <p:nvSpPr>
          <p:cNvPr id="116" name="Google Shape;116;p20"/>
          <p:cNvSpPr txBox="1"/>
          <p:nvPr>
            <p:ph idx="1" type="body"/>
          </p:nvPr>
        </p:nvSpPr>
        <p:spPr>
          <a:xfrm>
            <a:off x="96425" y="707400"/>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000000"/>
                </a:solidFill>
              </a:rPr>
              <a:t>Video(29.97 frames/second) </a:t>
            </a:r>
            <a:r>
              <a:rPr lang="en-GB"/>
              <a:t>                        </a:t>
            </a:r>
            <a:r>
              <a:rPr b="1" lang="en-GB">
                <a:solidFill>
                  <a:srgbClr val="000000"/>
                </a:solidFill>
              </a:rPr>
              <a:t>   Frame(1920x1080, 96 dpi)</a:t>
            </a:r>
            <a:endParaRPr b="1">
              <a:solidFill>
                <a:srgbClr val="000000"/>
              </a:solidFill>
            </a:endParaRPr>
          </a:p>
        </p:txBody>
      </p:sp>
      <p:pic>
        <p:nvPicPr>
          <p:cNvPr id="117" name="Google Shape;117;p20" title="abarnvbtwb.mp4">
            <a:hlinkClick r:id="rId3"/>
          </p:cNvPr>
          <p:cNvPicPr preferRelativeResize="0"/>
          <p:nvPr/>
        </p:nvPicPr>
        <p:blipFill>
          <a:blip r:embed="rId4">
            <a:alphaModFix/>
          </a:blip>
          <a:stretch>
            <a:fillRect/>
          </a:stretch>
        </p:blipFill>
        <p:spPr>
          <a:xfrm>
            <a:off x="96425" y="1318025"/>
            <a:ext cx="4597025" cy="3429000"/>
          </a:xfrm>
          <a:prstGeom prst="rect">
            <a:avLst/>
          </a:prstGeom>
          <a:noFill/>
          <a:ln>
            <a:noFill/>
          </a:ln>
        </p:spPr>
      </p:pic>
      <p:pic>
        <p:nvPicPr>
          <p:cNvPr id="118" name="Google Shape;118;p20"/>
          <p:cNvPicPr preferRelativeResize="0"/>
          <p:nvPr/>
        </p:nvPicPr>
        <p:blipFill>
          <a:blip r:embed="rId5">
            <a:alphaModFix/>
          </a:blip>
          <a:stretch>
            <a:fillRect/>
          </a:stretch>
        </p:blipFill>
        <p:spPr>
          <a:xfrm>
            <a:off x="4822025" y="1318025"/>
            <a:ext cx="4255751" cy="3429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1"/>
          <p:cNvSpPr txBox="1"/>
          <p:nvPr>
            <p:ph idx="4294967295"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Frame → Face</a:t>
            </a:r>
            <a:endParaRPr/>
          </a:p>
        </p:txBody>
      </p:sp>
      <p:pic>
        <p:nvPicPr>
          <p:cNvPr id="124" name="Google Shape;124;p21"/>
          <p:cNvPicPr preferRelativeResize="0"/>
          <p:nvPr/>
        </p:nvPicPr>
        <p:blipFill>
          <a:blip r:embed="rId3">
            <a:alphaModFix/>
          </a:blip>
          <a:stretch>
            <a:fillRect/>
          </a:stretch>
        </p:blipFill>
        <p:spPr>
          <a:xfrm>
            <a:off x="117875" y="1203175"/>
            <a:ext cx="4232675" cy="3429000"/>
          </a:xfrm>
          <a:prstGeom prst="rect">
            <a:avLst/>
          </a:prstGeom>
          <a:noFill/>
          <a:ln>
            <a:noFill/>
          </a:ln>
        </p:spPr>
      </p:pic>
      <p:pic>
        <p:nvPicPr>
          <p:cNvPr id="125" name="Google Shape;125;p21"/>
          <p:cNvPicPr preferRelativeResize="0"/>
          <p:nvPr/>
        </p:nvPicPr>
        <p:blipFill>
          <a:blip r:embed="rId4">
            <a:alphaModFix/>
          </a:blip>
          <a:stretch>
            <a:fillRect/>
          </a:stretch>
        </p:blipFill>
        <p:spPr>
          <a:xfrm>
            <a:off x="4350550" y="1215575"/>
            <a:ext cx="4668774" cy="3416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